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3" r:id="rId3"/>
    <p:sldId id="258" r:id="rId4"/>
    <p:sldId id="259" r:id="rId5"/>
    <p:sldId id="260" r:id="rId6"/>
    <p:sldId id="256" r:id="rId7"/>
    <p:sldId id="261" r:id="rId8"/>
    <p:sldId id="265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8AA35-1898-4280-AD25-D27448DE4B5B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08382-47DF-434D-A235-6FD3F0E4C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8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8382-47DF-434D-A235-6FD3F0E4C3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7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8382-47DF-434D-A235-6FD3F0E4C3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7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8382-47DF-434D-A235-6FD3F0E4C3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9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8382-47DF-434D-A235-6FD3F0E4C36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4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86417-F8CF-45BA-94B3-3069B1EBC06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B859-14DF-48EB-AD37-FC78D083841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DAF3-102E-4A46-9277-39150C809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0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B859-14DF-48EB-AD37-FC78D083841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DAF3-102E-4A46-9277-39150C809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16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B859-14DF-48EB-AD37-FC78D083841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DAF3-102E-4A46-9277-39150C809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0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B859-14DF-48EB-AD37-FC78D083841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DAF3-102E-4A46-9277-39150C809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5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B859-14DF-48EB-AD37-FC78D083841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DAF3-102E-4A46-9277-39150C809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4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B859-14DF-48EB-AD37-FC78D083841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DAF3-102E-4A46-9277-39150C809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5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B859-14DF-48EB-AD37-FC78D083841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DAF3-102E-4A46-9277-39150C809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2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B859-14DF-48EB-AD37-FC78D083841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DAF3-102E-4A46-9277-39150C809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0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B859-14DF-48EB-AD37-FC78D083841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DAF3-102E-4A46-9277-39150C809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5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B859-14DF-48EB-AD37-FC78D083841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DAF3-102E-4A46-9277-39150C809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6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B859-14DF-48EB-AD37-FC78D083841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DAF3-102E-4A46-9277-39150C809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87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AB859-14DF-48EB-AD37-FC78D083841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0DAF3-102E-4A46-9277-39150C809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29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entrnso@mail.ru" TargetMode="External"/><Relationship Id="rId5" Type="http://schemas.openxmlformats.org/officeDocument/2006/relationships/image" Target="../media/image8.emf"/><Relationship Id="rId4" Type="http://schemas.openxmlformats.org/officeDocument/2006/relationships/hyperlink" Target="https://maps.yandex.ru/-/CVseq0n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ps.yandex.ru/-/CVseq0nu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stroy.ns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pugaeva\Desktop\Фото ЦЖН\Соц.сети\IMG_9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8" y="743160"/>
            <a:ext cx="9149718" cy="60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Freeform 22"/>
          <p:cNvSpPr>
            <a:spLocks/>
          </p:cNvSpPr>
          <p:nvPr/>
        </p:nvSpPr>
        <p:spPr bwMode="auto">
          <a:xfrm>
            <a:off x="4932040" y="1970844"/>
            <a:ext cx="5994436" cy="3940226"/>
          </a:xfrm>
          <a:custGeom>
            <a:avLst/>
            <a:gdLst/>
            <a:ahLst/>
            <a:cxnLst>
              <a:cxn ang="0">
                <a:pos x="8867" y="5307"/>
              </a:cxn>
              <a:cxn ang="0">
                <a:pos x="8640" y="5463"/>
              </a:cxn>
              <a:cxn ang="0">
                <a:pos x="124" y="5463"/>
              </a:cxn>
              <a:cxn ang="0">
                <a:pos x="39" y="5307"/>
              </a:cxn>
              <a:cxn ang="0">
                <a:pos x="2386" y="156"/>
              </a:cxn>
              <a:cxn ang="0">
                <a:pos x="2614" y="0"/>
              </a:cxn>
              <a:cxn ang="0">
                <a:pos x="11129" y="0"/>
              </a:cxn>
              <a:cxn ang="0">
                <a:pos x="11214" y="156"/>
              </a:cxn>
              <a:cxn ang="0">
                <a:pos x="8867" y="5307"/>
              </a:cxn>
            </a:cxnLst>
            <a:rect l="0" t="0" r="r" b="b"/>
            <a:pathLst>
              <a:path w="11253" h="5463">
                <a:moveTo>
                  <a:pt x="8867" y="5307"/>
                </a:moveTo>
                <a:cubicBezTo>
                  <a:pt x="8828" y="5393"/>
                  <a:pt x="8726" y="5463"/>
                  <a:pt x="8640" y="5463"/>
                </a:cubicBezTo>
                <a:lnTo>
                  <a:pt x="124" y="5463"/>
                </a:lnTo>
                <a:cubicBezTo>
                  <a:pt x="39" y="5463"/>
                  <a:pt x="0" y="5393"/>
                  <a:pt x="39" y="5307"/>
                </a:cubicBezTo>
                <a:lnTo>
                  <a:pt x="2386" y="156"/>
                </a:lnTo>
                <a:cubicBezTo>
                  <a:pt x="2426" y="70"/>
                  <a:pt x="2528" y="0"/>
                  <a:pt x="2614" y="0"/>
                </a:cubicBezTo>
                <a:lnTo>
                  <a:pt x="11129" y="0"/>
                </a:lnTo>
                <a:cubicBezTo>
                  <a:pt x="11215" y="0"/>
                  <a:pt x="11253" y="70"/>
                  <a:pt x="11214" y="156"/>
                </a:cubicBezTo>
                <a:lnTo>
                  <a:pt x="8867" y="5307"/>
                </a:lnTo>
                <a:close/>
              </a:path>
            </a:pathLst>
          </a:custGeom>
          <a:solidFill>
            <a:srgbClr val="B8CA37">
              <a:alpha val="71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0342" y="2636912"/>
            <a:ext cx="3940770" cy="18286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ФОНД НАЁМНОГО ЖИЛЬЯ</a:t>
            </a:r>
            <a:endParaRPr lang="ru-RU" sz="28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4900"/>
            <a:ext cx="2956714" cy="58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Группа 10"/>
          <p:cNvGrpSpPr/>
          <p:nvPr/>
        </p:nvGrpSpPr>
        <p:grpSpPr>
          <a:xfrm>
            <a:off x="7096556" y="97991"/>
            <a:ext cx="1724087" cy="666713"/>
            <a:chOff x="8299028" y="324247"/>
            <a:chExt cx="2016224" cy="73508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9028" y="324247"/>
              <a:ext cx="608343" cy="735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8947100" y="324247"/>
              <a:ext cx="1368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tx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Основано</a:t>
              </a:r>
            </a:p>
            <a:p>
              <a:r>
                <a:rPr lang="ru-RU" sz="900" dirty="0">
                  <a:solidFill>
                    <a:schemeClr val="tx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Правительством</a:t>
              </a:r>
            </a:p>
            <a:p>
              <a:r>
                <a:rPr lang="ru-RU" sz="900" dirty="0">
                  <a:solidFill>
                    <a:schemeClr val="tx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Новосибирской</a:t>
              </a:r>
            </a:p>
            <a:p>
              <a:r>
                <a:rPr lang="ru-RU" sz="900" dirty="0">
                  <a:solidFill>
                    <a:schemeClr val="tx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области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701155" y="5523805"/>
            <a:ext cx="3310857" cy="790853"/>
            <a:chOff x="466725" y="6300911"/>
            <a:chExt cx="3871863" cy="871952"/>
          </a:xfrm>
        </p:grpSpPr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6725" y="6300911"/>
              <a:ext cx="3871863" cy="871952"/>
            </a:xfrm>
            <a:custGeom>
              <a:avLst/>
              <a:gdLst/>
              <a:ahLst/>
              <a:cxnLst>
                <a:cxn ang="0">
                  <a:pos x="678" y="0"/>
                </a:cxn>
                <a:cxn ang="0">
                  <a:pos x="5282" y="0"/>
                </a:cxn>
                <a:cxn ang="0">
                  <a:pos x="5347" y="124"/>
                </a:cxn>
                <a:cxn ang="0">
                  <a:pos x="4885" y="1085"/>
                </a:cxn>
                <a:cxn ang="0">
                  <a:pos x="4702" y="1209"/>
                </a:cxn>
                <a:cxn ang="0">
                  <a:pos x="97" y="1209"/>
                </a:cxn>
                <a:cxn ang="0">
                  <a:pos x="33" y="1085"/>
                </a:cxn>
                <a:cxn ang="0">
                  <a:pos x="494" y="124"/>
                </a:cxn>
                <a:cxn ang="0">
                  <a:pos x="678" y="0"/>
                </a:cxn>
              </a:cxnLst>
              <a:rect l="0" t="0" r="r" b="b"/>
              <a:pathLst>
                <a:path w="5379" h="1209">
                  <a:moveTo>
                    <a:pt x="678" y="0"/>
                  </a:moveTo>
                  <a:lnTo>
                    <a:pt x="5282" y="0"/>
                  </a:lnTo>
                  <a:cubicBezTo>
                    <a:pt x="5350" y="0"/>
                    <a:pt x="5379" y="56"/>
                    <a:pt x="5347" y="124"/>
                  </a:cubicBezTo>
                  <a:lnTo>
                    <a:pt x="4885" y="1085"/>
                  </a:lnTo>
                  <a:cubicBezTo>
                    <a:pt x="4852" y="1153"/>
                    <a:pt x="4770" y="1209"/>
                    <a:pt x="4702" y="1209"/>
                  </a:cubicBezTo>
                  <a:lnTo>
                    <a:pt x="97" y="1209"/>
                  </a:lnTo>
                  <a:cubicBezTo>
                    <a:pt x="29" y="1209"/>
                    <a:pt x="0" y="1153"/>
                    <a:pt x="33" y="1085"/>
                  </a:cubicBezTo>
                  <a:lnTo>
                    <a:pt x="494" y="124"/>
                  </a:lnTo>
                  <a:cubicBezTo>
                    <a:pt x="527" y="56"/>
                    <a:pt x="609" y="0"/>
                    <a:pt x="678" y="0"/>
                  </a:cubicBezTo>
                  <a:close/>
                </a:path>
              </a:pathLst>
            </a:custGeom>
            <a:solidFill>
              <a:srgbClr val="354F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2204" y="6372919"/>
              <a:ext cx="720666" cy="720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1674292" y="6372919"/>
              <a:ext cx="23042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КВАРТИРНЫЙ ВОПРОС</a:t>
              </a:r>
            </a:p>
            <a:p>
              <a:r>
                <a:rPr lang="ru-RU" sz="1200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ПОД КОНТРОЛЕМ</a:t>
              </a:r>
            </a:p>
            <a:p>
              <a:r>
                <a:rPr lang="ru-RU" sz="1200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ГОСУДАРСТВА!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87736" y="2095161"/>
            <a:ext cx="285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ООО «Центр жилищного найма НСО»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1157" y="4437112"/>
            <a:ext cx="2955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НСО, посёлок Ложок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ул</a:t>
            </a:r>
            <a:r>
              <a:rPr lang="ru-RU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Солнечная</a:t>
            </a:r>
            <a:br>
              <a:rPr lang="ru-RU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дома 1/1 и 1/2</a:t>
            </a:r>
            <a:endParaRPr lang="ru-RU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20688" r="365" b="4894"/>
          <a:stretch/>
        </p:blipFill>
        <p:spPr bwMode="auto">
          <a:xfrm>
            <a:off x="0" y="2806995"/>
            <a:ext cx="9144000" cy="405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2726" y="2210030"/>
            <a:ext cx="4433367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+7 (913) </a:t>
            </a:r>
            <a:r>
              <a:rPr lang="ru-RU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068 64 68</a:t>
            </a:r>
            <a:endParaRPr lang="ru-RU" b="1" dirty="0">
              <a:solidFill>
                <a:sysClr val="windowText" lastClr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2599" y="1588907"/>
            <a:ext cx="2724764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US" b="1" u="sng" dirty="0" smtClean="0">
                <a:solidFill>
                  <a:srgbClr val="0066FF"/>
                </a:solidFill>
              </a:rPr>
              <a:t>naimnso.ru</a:t>
            </a:r>
            <a:endParaRPr lang="ru-RU" b="1" u="sng" dirty="0">
              <a:solidFill>
                <a:srgbClr val="0066FF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1783" y="5954538"/>
            <a:ext cx="2770854" cy="645982"/>
            <a:chOff x="3203029" y="5076778"/>
            <a:chExt cx="3871863" cy="871952"/>
          </a:xfrm>
          <a:solidFill>
            <a:srgbClr val="A8C832"/>
          </a:solidFill>
        </p:grpSpPr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3203029" y="5076778"/>
              <a:ext cx="3871863" cy="871952"/>
            </a:xfrm>
            <a:custGeom>
              <a:avLst/>
              <a:gdLst/>
              <a:ahLst/>
              <a:cxnLst>
                <a:cxn ang="0">
                  <a:pos x="678" y="0"/>
                </a:cxn>
                <a:cxn ang="0">
                  <a:pos x="5282" y="0"/>
                </a:cxn>
                <a:cxn ang="0">
                  <a:pos x="5347" y="124"/>
                </a:cxn>
                <a:cxn ang="0">
                  <a:pos x="4885" y="1085"/>
                </a:cxn>
                <a:cxn ang="0">
                  <a:pos x="4702" y="1209"/>
                </a:cxn>
                <a:cxn ang="0">
                  <a:pos x="97" y="1209"/>
                </a:cxn>
                <a:cxn ang="0">
                  <a:pos x="33" y="1085"/>
                </a:cxn>
                <a:cxn ang="0">
                  <a:pos x="494" y="124"/>
                </a:cxn>
                <a:cxn ang="0">
                  <a:pos x="678" y="0"/>
                </a:cxn>
              </a:cxnLst>
              <a:rect l="0" t="0" r="r" b="b"/>
              <a:pathLst>
                <a:path w="5379" h="1209">
                  <a:moveTo>
                    <a:pt x="678" y="0"/>
                  </a:moveTo>
                  <a:lnTo>
                    <a:pt x="5282" y="0"/>
                  </a:lnTo>
                  <a:cubicBezTo>
                    <a:pt x="5350" y="0"/>
                    <a:pt x="5379" y="56"/>
                    <a:pt x="5347" y="124"/>
                  </a:cubicBezTo>
                  <a:lnTo>
                    <a:pt x="4885" y="1085"/>
                  </a:lnTo>
                  <a:cubicBezTo>
                    <a:pt x="4852" y="1153"/>
                    <a:pt x="4770" y="1209"/>
                    <a:pt x="4702" y="1209"/>
                  </a:cubicBezTo>
                  <a:lnTo>
                    <a:pt x="97" y="1209"/>
                  </a:lnTo>
                  <a:cubicBezTo>
                    <a:pt x="29" y="1209"/>
                    <a:pt x="0" y="1153"/>
                    <a:pt x="33" y="1085"/>
                  </a:cubicBezTo>
                  <a:lnTo>
                    <a:pt x="494" y="124"/>
                  </a:lnTo>
                  <a:cubicBezTo>
                    <a:pt x="527" y="56"/>
                    <a:pt x="609" y="0"/>
                    <a:pt x="678" y="0"/>
                  </a:cubicBezTo>
                  <a:close/>
                </a:path>
              </a:pathLst>
            </a:custGeom>
            <a:solidFill>
              <a:srgbClr val="3366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19277" y="5321696"/>
              <a:ext cx="3168352" cy="41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ЖДЁМ ВАС В ГОСТИ!</a:t>
              </a:r>
            </a:p>
          </p:txBody>
        </p:sp>
      </p:grp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3087048" y="3494311"/>
            <a:ext cx="184724" cy="292083"/>
          </a:xfrm>
          <a:custGeom>
            <a:avLst/>
            <a:gdLst/>
            <a:ahLst/>
            <a:cxnLst>
              <a:cxn ang="0">
                <a:pos x="367" y="368"/>
              </a:cxn>
              <a:cxn ang="0">
                <a:pos x="407" y="272"/>
              </a:cxn>
              <a:cxn ang="0">
                <a:pos x="367" y="176"/>
              </a:cxn>
              <a:cxn ang="0">
                <a:pos x="271" y="136"/>
              </a:cxn>
              <a:cxn ang="0">
                <a:pos x="175" y="176"/>
              </a:cxn>
              <a:cxn ang="0">
                <a:pos x="135" y="272"/>
              </a:cxn>
              <a:cxn ang="0">
                <a:pos x="175" y="368"/>
              </a:cxn>
              <a:cxn ang="0">
                <a:pos x="271" y="407"/>
              </a:cxn>
              <a:cxn ang="0">
                <a:pos x="367" y="368"/>
              </a:cxn>
              <a:cxn ang="0">
                <a:pos x="543" y="272"/>
              </a:cxn>
              <a:cxn ang="0">
                <a:pos x="525" y="366"/>
              </a:cxn>
              <a:cxn ang="0">
                <a:pos x="332" y="777"/>
              </a:cxn>
              <a:cxn ang="0">
                <a:pos x="307" y="805"/>
              </a:cxn>
              <a:cxn ang="0">
                <a:pos x="271" y="815"/>
              </a:cxn>
              <a:cxn ang="0">
                <a:pos x="235" y="805"/>
              </a:cxn>
              <a:cxn ang="0">
                <a:pos x="211" y="777"/>
              </a:cxn>
              <a:cxn ang="0">
                <a:pos x="17" y="366"/>
              </a:cxn>
              <a:cxn ang="0">
                <a:pos x="0" y="272"/>
              </a:cxn>
              <a:cxn ang="0">
                <a:pos x="79" y="80"/>
              </a:cxn>
              <a:cxn ang="0">
                <a:pos x="271" y="0"/>
              </a:cxn>
              <a:cxn ang="0">
                <a:pos x="463" y="80"/>
              </a:cxn>
              <a:cxn ang="0">
                <a:pos x="543" y="272"/>
              </a:cxn>
            </a:cxnLst>
            <a:rect l="0" t="0" r="r" b="b"/>
            <a:pathLst>
              <a:path w="543" h="815">
                <a:moveTo>
                  <a:pt x="367" y="368"/>
                </a:moveTo>
                <a:cubicBezTo>
                  <a:pt x="394" y="341"/>
                  <a:pt x="407" y="309"/>
                  <a:pt x="407" y="272"/>
                </a:cubicBezTo>
                <a:cubicBezTo>
                  <a:pt x="407" y="234"/>
                  <a:pt x="394" y="202"/>
                  <a:pt x="367" y="176"/>
                </a:cubicBezTo>
                <a:cubicBezTo>
                  <a:pt x="341" y="149"/>
                  <a:pt x="309" y="136"/>
                  <a:pt x="271" y="136"/>
                </a:cubicBezTo>
                <a:cubicBezTo>
                  <a:pt x="234" y="136"/>
                  <a:pt x="202" y="149"/>
                  <a:pt x="175" y="176"/>
                </a:cubicBezTo>
                <a:cubicBezTo>
                  <a:pt x="149" y="202"/>
                  <a:pt x="135" y="234"/>
                  <a:pt x="135" y="272"/>
                </a:cubicBezTo>
                <a:cubicBezTo>
                  <a:pt x="135" y="309"/>
                  <a:pt x="149" y="341"/>
                  <a:pt x="175" y="368"/>
                </a:cubicBezTo>
                <a:cubicBezTo>
                  <a:pt x="202" y="394"/>
                  <a:pt x="234" y="407"/>
                  <a:pt x="271" y="407"/>
                </a:cubicBezTo>
                <a:cubicBezTo>
                  <a:pt x="309" y="407"/>
                  <a:pt x="341" y="394"/>
                  <a:pt x="367" y="368"/>
                </a:cubicBezTo>
                <a:close/>
                <a:moveTo>
                  <a:pt x="543" y="272"/>
                </a:moveTo>
                <a:cubicBezTo>
                  <a:pt x="543" y="310"/>
                  <a:pt x="537" y="342"/>
                  <a:pt x="525" y="366"/>
                </a:cubicBezTo>
                <a:lnTo>
                  <a:pt x="332" y="777"/>
                </a:lnTo>
                <a:cubicBezTo>
                  <a:pt x="327" y="789"/>
                  <a:pt x="318" y="798"/>
                  <a:pt x="307" y="805"/>
                </a:cubicBezTo>
                <a:cubicBezTo>
                  <a:pt x="296" y="811"/>
                  <a:pt x="284" y="815"/>
                  <a:pt x="271" y="815"/>
                </a:cubicBezTo>
                <a:cubicBezTo>
                  <a:pt x="258" y="815"/>
                  <a:pt x="247" y="811"/>
                  <a:pt x="235" y="805"/>
                </a:cubicBezTo>
                <a:cubicBezTo>
                  <a:pt x="224" y="798"/>
                  <a:pt x="216" y="789"/>
                  <a:pt x="211" y="777"/>
                </a:cubicBezTo>
                <a:lnTo>
                  <a:pt x="17" y="366"/>
                </a:lnTo>
                <a:cubicBezTo>
                  <a:pt x="6" y="342"/>
                  <a:pt x="0" y="310"/>
                  <a:pt x="0" y="272"/>
                </a:cubicBezTo>
                <a:cubicBezTo>
                  <a:pt x="0" y="197"/>
                  <a:pt x="26" y="133"/>
                  <a:pt x="79" y="80"/>
                </a:cubicBezTo>
                <a:cubicBezTo>
                  <a:pt x="132" y="27"/>
                  <a:pt x="196" y="0"/>
                  <a:pt x="271" y="0"/>
                </a:cubicBezTo>
                <a:cubicBezTo>
                  <a:pt x="346" y="0"/>
                  <a:pt x="410" y="27"/>
                  <a:pt x="463" y="80"/>
                </a:cubicBezTo>
                <a:cubicBezTo>
                  <a:pt x="516" y="133"/>
                  <a:pt x="543" y="197"/>
                  <a:pt x="543" y="272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5610892" y="1557218"/>
            <a:ext cx="431022" cy="457174"/>
            <a:chOff x="7146900" y="2749699"/>
            <a:chExt cx="504056" cy="504056"/>
          </a:xfrm>
        </p:grpSpPr>
        <p:sp>
          <p:nvSpPr>
            <p:cNvPr id="45" name="Овал 44"/>
            <p:cNvSpPr/>
            <p:nvPr/>
          </p:nvSpPr>
          <p:spPr>
            <a:xfrm>
              <a:off x="7146900" y="2749699"/>
              <a:ext cx="504056" cy="504056"/>
            </a:xfrm>
            <a:prstGeom prst="ellipse">
              <a:avLst/>
            </a:prstGeom>
            <a:solidFill>
              <a:srgbClr val="A8C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8" name="Freeform 10"/>
            <p:cNvSpPr>
              <a:spLocks noEditPoints="1"/>
            </p:cNvSpPr>
            <p:nvPr/>
          </p:nvSpPr>
          <p:spPr bwMode="auto">
            <a:xfrm>
              <a:off x="7245102" y="2856433"/>
              <a:ext cx="288032" cy="288031"/>
            </a:xfrm>
            <a:custGeom>
              <a:avLst/>
              <a:gdLst/>
              <a:ahLst/>
              <a:cxnLst>
                <a:cxn ang="0">
                  <a:pos x="587" y="473"/>
                </a:cxn>
                <a:cxn ang="0">
                  <a:pos x="42" y="157"/>
                </a:cxn>
                <a:cxn ang="0">
                  <a:pos x="421" y="215"/>
                </a:cxn>
                <a:cxn ang="0">
                  <a:pos x="483" y="195"/>
                </a:cxn>
                <a:cxn ang="0">
                  <a:pos x="484" y="173"/>
                </a:cxn>
                <a:cxn ang="0">
                  <a:pos x="463" y="155"/>
                </a:cxn>
                <a:cxn ang="0">
                  <a:pos x="449" y="138"/>
                </a:cxn>
                <a:cxn ang="0">
                  <a:pos x="435" y="147"/>
                </a:cxn>
                <a:cxn ang="0">
                  <a:pos x="422" y="140"/>
                </a:cxn>
                <a:cxn ang="0">
                  <a:pos x="391" y="121"/>
                </a:cxn>
                <a:cxn ang="0">
                  <a:pos x="374" y="146"/>
                </a:cxn>
                <a:cxn ang="0">
                  <a:pos x="374" y="187"/>
                </a:cxn>
                <a:cxn ang="0">
                  <a:pos x="359" y="192"/>
                </a:cxn>
                <a:cxn ang="0">
                  <a:pos x="294" y="151"/>
                </a:cxn>
                <a:cxn ang="0">
                  <a:pos x="300" y="115"/>
                </a:cxn>
                <a:cxn ang="0">
                  <a:pos x="341" y="94"/>
                </a:cxn>
                <a:cxn ang="0">
                  <a:pos x="338" y="75"/>
                </a:cxn>
                <a:cxn ang="0">
                  <a:pos x="315" y="77"/>
                </a:cxn>
                <a:cxn ang="0">
                  <a:pos x="275" y="62"/>
                </a:cxn>
                <a:cxn ang="0">
                  <a:pos x="290" y="81"/>
                </a:cxn>
                <a:cxn ang="0">
                  <a:pos x="275" y="90"/>
                </a:cxn>
                <a:cxn ang="0">
                  <a:pos x="237" y="83"/>
                </a:cxn>
                <a:cxn ang="0">
                  <a:pos x="197" y="83"/>
                </a:cxn>
                <a:cxn ang="0">
                  <a:pos x="221" y="83"/>
                </a:cxn>
                <a:cxn ang="0">
                  <a:pos x="188" y="85"/>
                </a:cxn>
                <a:cxn ang="0">
                  <a:pos x="106" y="194"/>
                </a:cxn>
                <a:cxn ang="0">
                  <a:pos x="121" y="224"/>
                </a:cxn>
                <a:cxn ang="0">
                  <a:pos x="123" y="274"/>
                </a:cxn>
                <a:cxn ang="0">
                  <a:pos x="159" y="315"/>
                </a:cxn>
                <a:cxn ang="0">
                  <a:pos x="175" y="352"/>
                </a:cxn>
                <a:cxn ang="0">
                  <a:pos x="183" y="347"/>
                </a:cxn>
                <a:cxn ang="0">
                  <a:pos x="181" y="327"/>
                </a:cxn>
                <a:cxn ang="0">
                  <a:pos x="205" y="364"/>
                </a:cxn>
                <a:cxn ang="0">
                  <a:pos x="229" y="407"/>
                </a:cxn>
                <a:cxn ang="0">
                  <a:pos x="269" y="428"/>
                </a:cxn>
                <a:cxn ang="0">
                  <a:pos x="324" y="448"/>
                </a:cxn>
                <a:cxn ang="0">
                  <a:pos x="351" y="472"/>
                </a:cxn>
                <a:cxn ang="0">
                  <a:pos x="344" y="458"/>
                </a:cxn>
                <a:cxn ang="0">
                  <a:pos x="347" y="439"/>
                </a:cxn>
                <a:cxn ang="0">
                  <a:pos x="323" y="429"/>
                </a:cxn>
                <a:cxn ang="0">
                  <a:pos x="326" y="396"/>
                </a:cxn>
                <a:cxn ang="0">
                  <a:pos x="299" y="411"/>
                </a:cxn>
                <a:cxn ang="0">
                  <a:pos x="269" y="362"/>
                </a:cxn>
                <a:cxn ang="0">
                  <a:pos x="280" y="342"/>
                </a:cxn>
                <a:cxn ang="0">
                  <a:pos x="310" y="337"/>
                </a:cxn>
                <a:cxn ang="0">
                  <a:pos x="337" y="337"/>
                </a:cxn>
                <a:cxn ang="0">
                  <a:pos x="362" y="365"/>
                </a:cxn>
                <a:cxn ang="0">
                  <a:pos x="362" y="336"/>
                </a:cxn>
                <a:cxn ang="0">
                  <a:pos x="376" y="309"/>
                </a:cxn>
                <a:cxn ang="0">
                  <a:pos x="381" y="280"/>
                </a:cxn>
                <a:cxn ang="0">
                  <a:pos x="412" y="258"/>
                </a:cxn>
                <a:cxn ang="0">
                  <a:pos x="435" y="237"/>
                </a:cxn>
                <a:cxn ang="0">
                  <a:pos x="443" y="216"/>
                </a:cxn>
                <a:cxn ang="0">
                  <a:pos x="498" y="494"/>
                </a:cxn>
                <a:cxn ang="0">
                  <a:pos x="469" y="474"/>
                </a:cxn>
                <a:cxn ang="0">
                  <a:pos x="452" y="468"/>
                </a:cxn>
                <a:cxn ang="0">
                  <a:pos x="426" y="461"/>
                </a:cxn>
                <a:cxn ang="0">
                  <a:pos x="410" y="464"/>
                </a:cxn>
                <a:cxn ang="0">
                  <a:pos x="390" y="465"/>
                </a:cxn>
                <a:cxn ang="0">
                  <a:pos x="375" y="487"/>
                </a:cxn>
                <a:cxn ang="0">
                  <a:pos x="359" y="567"/>
                </a:cxn>
              </a:cxnLst>
              <a:rect l="0" t="0" r="r" b="b"/>
              <a:pathLst>
                <a:path w="629" h="630">
                  <a:moveTo>
                    <a:pt x="156" y="43"/>
                  </a:moveTo>
                  <a:cubicBezTo>
                    <a:pt x="205" y="15"/>
                    <a:pt x="257" y="0"/>
                    <a:pt x="314" y="0"/>
                  </a:cubicBezTo>
                  <a:cubicBezTo>
                    <a:pt x="371" y="0"/>
                    <a:pt x="424" y="15"/>
                    <a:pt x="472" y="43"/>
                  </a:cubicBezTo>
                  <a:cubicBezTo>
                    <a:pt x="520" y="71"/>
                    <a:pt x="559" y="109"/>
                    <a:pt x="587" y="157"/>
                  </a:cubicBezTo>
                  <a:cubicBezTo>
                    <a:pt x="615" y="205"/>
                    <a:pt x="629" y="258"/>
                    <a:pt x="629" y="315"/>
                  </a:cubicBezTo>
                  <a:cubicBezTo>
                    <a:pt x="629" y="372"/>
                    <a:pt x="615" y="425"/>
                    <a:pt x="587" y="473"/>
                  </a:cubicBezTo>
                  <a:cubicBezTo>
                    <a:pt x="559" y="521"/>
                    <a:pt x="520" y="559"/>
                    <a:pt x="472" y="588"/>
                  </a:cubicBezTo>
                  <a:cubicBezTo>
                    <a:pt x="424" y="616"/>
                    <a:pt x="371" y="630"/>
                    <a:pt x="314" y="630"/>
                  </a:cubicBezTo>
                  <a:cubicBezTo>
                    <a:pt x="257" y="630"/>
                    <a:pt x="205" y="616"/>
                    <a:pt x="156" y="588"/>
                  </a:cubicBezTo>
                  <a:cubicBezTo>
                    <a:pt x="108" y="559"/>
                    <a:pt x="70" y="521"/>
                    <a:pt x="42" y="473"/>
                  </a:cubicBezTo>
                  <a:cubicBezTo>
                    <a:pt x="14" y="425"/>
                    <a:pt x="0" y="372"/>
                    <a:pt x="0" y="315"/>
                  </a:cubicBezTo>
                  <a:cubicBezTo>
                    <a:pt x="0" y="258"/>
                    <a:pt x="14" y="205"/>
                    <a:pt x="42" y="157"/>
                  </a:cubicBezTo>
                  <a:cubicBezTo>
                    <a:pt x="70" y="109"/>
                    <a:pt x="108" y="71"/>
                    <a:pt x="156" y="43"/>
                  </a:cubicBezTo>
                  <a:close/>
                  <a:moveTo>
                    <a:pt x="426" y="214"/>
                  </a:moveTo>
                  <a:cubicBezTo>
                    <a:pt x="426" y="214"/>
                    <a:pt x="425" y="215"/>
                    <a:pt x="423" y="218"/>
                  </a:cubicBezTo>
                  <a:cubicBezTo>
                    <a:pt x="420" y="220"/>
                    <a:pt x="419" y="221"/>
                    <a:pt x="417" y="222"/>
                  </a:cubicBezTo>
                  <a:cubicBezTo>
                    <a:pt x="418" y="222"/>
                    <a:pt x="418" y="221"/>
                    <a:pt x="419" y="220"/>
                  </a:cubicBezTo>
                  <a:cubicBezTo>
                    <a:pt x="420" y="218"/>
                    <a:pt x="420" y="217"/>
                    <a:pt x="421" y="215"/>
                  </a:cubicBezTo>
                  <a:cubicBezTo>
                    <a:pt x="422" y="213"/>
                    <a:pt x="422" y="213"/>
                    <a:pt x="422" y="212"/>
                  </a:cubicBezTo>
                  <a:cubicBezTo>
                    <a:pt x="424" y="210"/>
                    <a:pt x="427" y="208"/>
                    <a:pt x="431" y="206"/>
                  </a:cubicBezTo>
                  <a:cubicBezTo>
                    <a:pt x="435" y="204"/>
                    <a:pt x="442" y="203"/>
                    <a:pt x="453" y="201"/>
                  </a:cubicBezTo>
                  <a:cubicBezTo>
                    <a:pt x="462" y="199"/>
                    <a:pt x="469" y="201"/>
                    <a:pt x="474" y="206"/>
                  </a:cubicBezTo>
                  <a:cubicBezTo>
                    <a:pt x="473" y="205"/>
                    <a:pt x="474" y="203"/>
                    <a:pt x="478" y="200"/>
                  </a:cubicBezTo>
                  <a:cubicBezTo>
                    <a:pt x="481" y="197"/>
                    <a:pt x="483" y="196"/>
                    <a:pt x="483" y="195"/>
                  </a:cubicBezTo>
                  <a:cubicBezTo>
                    <a:pt x="484" y="195"/>
                    <a:pt x="486" y="194"/>
                    <a:pt x="490" y="194"/>
                  </a:cubicBezTo>
                  <a:cubicBezTo>
                    <a:pt x="493" y="193"/>
                    <a:pt x="495" y="192"/>
                    <a:pt x="496" y="190"/>
                  </a:cubicBezTo>
                  <a:lnTo>
                    <a:pt x="496" y="182"/>
                  </a:lnTo>
                  <a:cubicBezTo>
                    <a:pt x="493" y="182"/>
                    <a:pt x="491" y="181"/>
                    <a:pt x="489" y="179"/>
                  </a:cubicBezTo>
                  <a:cubicBezTo>
                    <a:pt x="488" y="176"/>
                    <a:pt x="487" y="174"/>
                    <a:pt x="487" y="170"/>
                  </a:cubicBezTo>
                  <a:cubicBezTo>
                    <a:pt x="487" y="171"/>
                    <a:pt x="486" y="172"/>
                    <a:pt x="484" y="173"/>
                  </a:cubicBezTo>
                  <a:cubicBezTo>
                    <a:pt x="484" y="171"/>
                    <a:pt x="484" y="170"/>
                    <a:pt x="482" y="170"/>
                  </a:cubicBezTo>
                  <a:cubicBezTo>
                    <a:pt x="481" y="170"/>
                    <a:pt x="480" y="170"/>
                    <a:pt x="478" y="170"/>
                  </a:cubicBezTo>
                  <a:cubicBezTo>
                    <a:pt x="476" y="171"/>
                    <a:pt x="475" y="171"/>
                    <a:pt x="474" y="171"/>
                  </a:cubicBezTo>
                  <a:cubicBezTo>
                    <a:pt x="471" y="170"/>
                    <a:pt x="469" y="169"/>
                    <a:pt x="468" y="168"/>
                  </a:cubicBezTo>
                  <a:cubicBezTo>
                    <a:pt x="467" y="166"/>
                    <a:pt x="465" y="164"/>
                    <a:pt x="465" y="161"/>
                  </a:cubicBezTo>
                  <a:cubicBezTo>
                    <a:pt x="464" y="158"/>
                    <a:pt x="463" y="156"/>
                    <a:pt x="463" y="155"/>
                  </a:cubicBezTo>
                  <a:cubicBezTo>
                    <a:pt x="462" y="154"/>
                    <a:pt x="461" y="152"/>
                    <a:pt x="459" y="151"/>
                  </a:cubicBezTo>
                  <a:cubicBezTo>
                    <a:pt x="457" y="149"/>
                    <a:pt x="456" y="148"/>
                    <a:pt x="455" y="146"/>
                  </a:cubicBezTo>
                  <a:cubicBezTo>
                    <a:pt x="455" y="146"/>
                    <a:pt x="455" y="145"/>
                    <a:pt x="454" y="144"/>
                  </a:cubicBezTo>
                  <a:cubicBezTo>
                    <a:pt x="454" y="143"/>
                    <a:pt x="453" y="142"/>
                    <a:pt x="453" y="141"/>
                  </a:cubicBezTo>
                  <a:cubicBezTo>
                    <a:pt x="452" y="141"/>
                    <a:pt x="452" y="140"/>
                    <a:pt x="451" y="139"/>
                  </a:cubicBezTo>
                  <a:cubicBezTo>
                    <a:pt x="451" y="138"/>
                    <a:pt x="450" y="138"/>
                    <a:pt x="449" y="138"/>
                  </a:cubicBezTo>
                  <a:cubicBezTo>
                    <a:pt x="448" y="138"/>
                    <a:pt x="447" y="139"/>
                    <a:pt x="446" y="140"/>
                  </a:cubicBezTo>
                  <a:cubicBezTo>
                    <a:pt x="445" y="142"/>
                    <a:pt x="444" y="143"/>
                    <a:pt x="443" y="144"/>
                  </a:cubicBezTo>
                  <a:cubicBezTo>
                    <a:pt x="442" y="146"/>
                    <a:pt x="442" y="146"/>
                    <a:pt x="441" y="146"/>
                  </a:cubicBezTo>
                  <a:cubicBezTo>
                    <a:pt x="440" y="146"/>
                    <a:pt x="440" y="146"/>
                    <a:pt x="439" y="146"/>
                  </a:cubicBezTo>
                  <a:cubicBezTo>
                    <a:pt x="438" y="146"/>
                    <a:pt x="437" y="146"/>
                    <a:pt x="437" y="146"/>
                  </a:cubicBezTo>
                  <a:cubicBezTo>
                    <a:pt x="437" y="146"/>
                    <a:pt x="436" y="147"/>
                    <a:pt x="435" y="147"/>
                  </a:cubicBezTo>
                  <a:cubicBezTo>
                    <a:pt x="434" y="148"/>
                    <a:pt x="434" y="149"/>
                    <a:pt x="433" y="149"/>
                  </a:cubicBezTo>
                  <a:cubicBezTo>
                    <a:pt x="432" y="149"/>
                    <a:pt x="431" y="150"/>
                    <a:pt x="430" y="150"/>
                  </a:cubicBezTo>
                  <a:cubicBezTo>
                    <a:pt x="428" y="150"/>
                    <a:pt x="427" y="150"/>
                    <a:pt x="426" y="151"/>
                  </a:cubicBezTo>
                  <a:cubicBezTo>
                    <a:pt x="430" y="149"/>
                    <a:pt x="430" y="148"/>
                    <a:pt x="426" y="146"/>
                  </a:cubicBezTo>
                  <a:cubicBezTo>
                    <a:pt x="423" y="145"/>
                    <a:pt x="421" y="145"/>
                    <a:pt x="419" y="145"/>
                  </a:cubicBezTo>
                  <a:cubicBezTo>
                    <a:pt x="422" y="144"/>
                    <a:pt x="423" y="142"/>
                    <a:pt x="422" y="140"/>
                  </a:cubicBezTo>
                  <a:cubicBezTo>
                    <a:pt x="422" y="138"/>
                    <a:pt x="421" y="136"/>
                    <a:pt x="419" y="134"/>
                  </a:cubicBezTo>
                  <a:lnTo>
                    <a:pt x="421" y="134"/>
                  </a:lnTo>
                  <a:cubicBezTo>
                    <a:pt x="420" y="133"/>
                    <a:pt x="419" y="132"/>
                    <a:pt x="417" y="131"/>
                  </a:cubicBezTo>
                  <a:cubicBezTo>
                    <a:pt x="415" y="130"/>
                    <a:pt x="413" y="129"/>
                    <a:pt x="410" y="127"/>
                  </a:cubicBezTo>
                  <a:cubicBezTo>
                    <a:pt x="407" y="126"/>
                    <a:pt x="406" y="126"/>
                    <a:pt x="405" y="125"/>
                  </a:cubicBezTo>
                  <a:cubicBezTo>
                    <a:pt x="403" y="124"/>
                    <a:pt x="398" y="122"/>
                    <a:pt x="391" y="121"/>
                  </a:cubicBezTo>
                  <a:cubicBezTo>
                    <a:pt x="384" y="120"/>
                    <a:pt x="379" y="120"/>
                    <a:pt x="377" y="121"/>
                  </a:cubicBezTo>
                  <a:cubicBezTo>
                    <a:pt x="376" y="122"/>
                    <a:pt x="375" y="124"/>
                    <a:pt x="375" y="125"/>
                  </a:cubicBezTo>
                  <a:cubicBezTo>
                    <a:pt x="376" y="126"/>
                    <a:pt x="376" y="128"/>
                    <a:pt x="377" y="131"/>
                  </a:cubicBezTo>
                  <a:cubicBezTo>
                    <a:pt x="378" y="133"/>
                    <a:pt x="379" y="135"/>
                    <a:pt x="379" y="136"/>
                  </a:cubicBezTo>
                  <a:cubicBezTo>
                    <a:pt x="379" y="138"/>
                    <a:pt x="378" y="139"/>
                    <a:pt x="376" y="141"/>
                  </a:cubicBezTo>
                  <a:cubicBezTo>
                    <a:pt x="374" y="143"/>
                    <a:pt x="374" y="145"/>
                    <a:pt x="374" y="146"/>
                  </a:cubicBezTo>
                  <a:cubicBezTo>
                    <a:pt x="374" y="148"/>
                    <a:pt x="376" y="150"/>
                    <a:pt x="379" y="153"/>
                  </a:cubicBezTo>
                  <a:cubicBezTo>
                    <a:pt x="383" y="155"/>
                    <a:pt x="385" y="158"/>
                    <a:pt x="383" y="161"/>
                  </a:cubicBezTo>
                  <a:cubicBezTo>
                    <a:pt x="383" y="164"/>
                    <a:pt x="380" y="166"/>
                    <a:pt x="377" y="168"/>
                  </a:cubicBezTo>
                  <a:cubicBezTo>
                    <a:pt x="373" y="170"/>
                    <a:pt x="371" y="172"/>
                    <a:pt x="370" y="173"/>
                  </a:cubicBezTo>
                  <a:cubicBezTo>
                    <a:pt x="369" y="175"/>
                    <a:pt x="369" y="178"/>
                    <a:pt x="370" y="180"/>
                  </a:cubicBezTo>
                  <a:cubicBezTo>
                    <a:pt x="371" y="183"/>
                    <a:pt x="372" y="186"/>
                    <a:pt x="374" y="187"/>
                  </a:cubicBezTo>
                  <a:cubicBezTo>
                    <a:pt x="375" y="188"/>
                    <a:pt x="375" y="188"/>
                    <a:pt x="375" y="189"/>
                  </a:cubicBezTo>
                  <a:cubicBezTo>
                    <a:pt x="374" y="189"/>
                    <a:pt x="374" y="190"/>
                    <a:pt x="373" y="191"/>
                  </a:cubicBezTo>
                  <a:cubicBezTo>
                    <a:pt x="372" y="191"/>
                    <a:pt x="372" y="192"/>
                    <a:pt x="371" y="192"/>
                  </a:cubicBezTo>
                  <a:cubicBezTo>
                    <a:pt x="370" y="193"/>
                    <a:pt x="369" y="193"/>
                    <a:pt x="368" y="194"/>
                  </a:cubicBezTo>
                  <a:lnTo>
                    <a:pt x="367" y="195"/>
                  </a:lnTo>
                  <a:cubicBezTo>
                    <a:pt x="364" y="196"/>
                    <a:pt x="361" y="195"/>
                    <a:pt x="359" y="192"/>
                  </a:cubicBezTo>
                  <a:cubicBezTo>
                    <a:pt x="356" y="189"/>
                    <a:pt x="354" y="186"/>
                    <a:pt x="353" y="182"/>
                  </a:cubicBezTo>
                  <a:cubicBezTo>
                    <a:pt x="351" y="175"/>
                    <a:pt x="349" y="171"/>
                    <a:pt x="347" y="169"/>
                  </a:cubicBezTo>
                  <a:cubicBezTo>
                    <a:pt x="340" y="167"/>
                    <a:pt x="336" y="167"/>
                    <a:pt x="335" y="170"/>
                  </a:cubicBezTo>
                  <a:cubicBezTo>
                    <a:pt x="333" y="166"/>
                    <a:pt x="328" y="162"/>
                    <a:pt x="318" y="159"/>
                  </a:cubicBezTo>
                  <a:cubicBezTo>
                    <a:pt x="311" y="156"/>
                    <a:pt x="303" y="156"/>
                    <a:pt x="294" y="157"/>
                  </a:cubicBezTo>
                  <a:cubicBezTo>
                    <a:pt x="296" y="157"/>
                    <a:pt x="296" y="155"/>
                    <a:pt x="294" y="151"/>
                  </a:cubicBezTo>
                  <a:cubicBezTo>
                    <a:pt x="292" y="147"/>
                    <a:pt x="290" y="145"/>
                    <a:pt x="286" y="146"/>
                  </a:cubicBezTo>
                  <a:cubicBezTo>
                    <a:pt x="287" y="145"/>
                    <a:pt x="288" y="142"/>
                    <a:pt x="288" y="139"/>
                  </a:cubicBezTo>
                  <a:cubicBezTo>
                    <a:pt x="288" y="136"/>
                    <a:pt x="288" y="134"/>
                    <a:pt x="288" y="134"/>
                  </a:cubicBezTo>
                  <a:cubicBezTo>
                    <a:pt x="289" y="130"/>
                    <a:pt x="291" y="127"/>
                    <a:pt x="293" y="124"/>
                  </a:cubicBezTo>
                  <a:cubicBezTo>
                    <a:pt x="294" y="124"/>
                    <a:pt x="295" y="123"/>
                    <a:pt x="296" y="121"/>
                  </a:cubicBezTo>
                  <a:cubicBezTo>
                    <a:pt x="298" y="119"/>
                    <a:pt x="299" y="117"/>
                    <a:pt x="300" y="115"/>
                  </a:cubicBezTo>
                  <a:cubicBezTo>
                    <a:pt x="301" y="114"/>
                    <a:pt x="301" y="113"/>
                    <a:pt x="300" y="113"/>
                  </a:cubicBezTo>
                  <a:cubicBezTo>
                    <a:pt x="310" y="114"/>
                    <a:pt x="317" y="112"/>
                    <a:pt x="321" y="108"/>
                  </a:cubicBezTo>
                  <a:cubicBezTo>
                    <a:pt x="322" y="107"/>
                    <a:pt x="324" y="104"/>
                    <a:pt x="326" y="101"/>
                  </a:cubicBezTo>
                  <a:cubicBezTo>
                    <a:pt x="327" y="98"/>
                    <a:pt x="329" y="96"/>
                    <a:pt x="330" y="94"/>
                  </a:cubicBezTo>
                  <a:cubicBezTo>
                    <a:pt x="332" y="93"/>
                    <a:pt x="334" y="92"/>
                    <a:pt x="336" y="92"/>
                  </a:cubicBezTo>
                  <a:cubicBezTo>
                    <a:pt x="337" y="92"/>
                    <a:pt x="339" y="93"/>
                    <a:pt x="341" y="94"/>
                  </a:cubicBezTo>
                  <a:cubicBezTo>
                    <a:pt x="344" y="96"/>
                    <a:pt x="346" y="96"/>
                    <a:pt x="347" y="96"/>
                  </a:cubicBezTo>
                  <a:cubicBezTo>
                    <a:pt x="351" y="96"/>
                    <a:pt x="353" y="95"/>
                    <a:pt x="354" y="92"/>
                  </a:cubicBezTo>
                  <a:cubicBezTo>
                    <a:pt x="354" y="89"/>
                    <a:pt x="353" y="86"/>
                    <a:pt x="351" y="84"/>
                  </a:cubicBezTo>
                  <a:cubicBezTo>
                    <a:pt x="354" y="84"/>
                    <a:pt x="354" y="82"/>
                    <a:pt x="352" y="77"/>
                  </a:cubicBezTo>
                  <a:cubicBezTo>
                    <a:pt x="350" y="75"/>
                    <a:pt x="349" y="73"/>
                    <a:pt x="349" y="73"/>
                  </a:cubicBezTo>
                  <a:cubicBezTo>
                    <a:pt x="345" y="72"/>
                    <a:pt x="342" y="73"/>
                    <a:pt x="338" y="75"/>
                  </a:cubicBezTo>
                  <a:cubicBezTo>
                    <a:pt x="335" y="76"/>
                    <a:pt x="336" y="77"/>
                    <a:pt x="338" y="78"/>
                  </a:cubicBezTo>
                  <a:cubicBezTo>
                    <a:pt x="338" y="78"/>
                    <a:pt x="337" y="79"/>
                    <a:pt x="334" y="83"/>
                  </a:cubicBezTo>
                  <a:cubicBezTo>
                    <a:pt x="332" y="86"/>
                    <a:pt x="330" y="88"/>
                    <a:pt x="328" y="90"/>
                  </a:cubicBezTo>
                  <a:cubicBezTo>
                    <a:pt x="326" y="91"/>
                    <a:pt x="323" y="91"/>
                    <a:pt x="321" y="88"/>
                  </a:cubicBezTo>
                  <a:cubicBezTo>
                    <a:pt x="321" y="87"/>
                    <a:pt x="320" y="86"/>
                    <a:pt x="319" y="82"/>
                  </a:cubicBezTo>
                  <a:cubicBezTo>
                    <a:pt x="318" y="79"/>
                    <a:pt x="316" y="77"/>
                    <a:pt x="315" y="77"/>
                  </a:cubicBezTo>
                  <a:cubicBezTo>
                    <a:pt x="313" y="77"/>
                    <a:pt x="311" y="79"/>
                    <a:pt x="309" y="83"/>
                  </a:cubicBezTo>
                  <a:cubicBezTo>
                    <a:pt x="309" y="81"/>
                    <a:pt x="308" y="79"/>
                    <a:pt x="304" y="77"/>
                  </a:cubicBezTo>
                  <a:cubicBezTo>
                    <a:pt x="300" y="75"/>
                    <a:pt x="297" y="74"/>
                    <a:pt x="294" y="73"/>
                  </a:cubicBezTo>
                  <a:cubicBezTo>
                    <a:pt x="299" y="70"/>
                    <a:pt x="298" y="66"/>
                    <a:pt x="291" y="62"/>
                  </a:cubicBezTo>
                  <a:cubicBezTo>
                    <a:pt x="289" y="61"/>
                    <a:pt x="286" y="61"/>
                    <a:pt x="282" y="60"/>
                  </a:cubicBezTo>
                  <a:cubicBezTo>
                    <a:pt x="279" y="60"/>
                    <a:pt x="276" y="61"/>
                    <a:pt x="275" y="62"/>
                  </a:cubicBezTo>
                  <a:cubicBezTo>
                    <a:pt x="273" y="64"/>
                    <a:pt x="272" y="65"/>
                    <a:pt x="272" y="67"/>
                  </a:cubicBezTo>
                  <a:cubicBezTo>
                    <a:pt x="272" y="68"/>
                    <a:pt x="273" y="69"/>
                    <a:pt x="274" y="70"/>
                  </a:cubicBezTo>
                  <a:cubicBezTo>
                    <a:pt x="276" y="71"/>
                    <a:pt x="277" y="72"/>
                    <a:pt x="279" y="72"/>
                  </a:cubicBezTo>
                  <a:cubicBezTo>
                    <a:pt x="280" y="73"/>
                    <a:pt x="281" y="73"/>
                    <a:pt x="283" y="74"/>
                  </a:cubicBezTo>
                  <a:cubicBezTo>
                    <a:pt x="285" y="74"/>
                    <a:pt x="286" y="75"/>
                    <a:pt x="287" y="75"/>
                  </a:cubicBezTo>
                  <a:cubicBezTo>
                    <a:pt x="291" y="78"/>
                    <a:pt x="292" y="80"/>
                    <a:pt x="290" y="81"/>
                  </a:cubicBezTo>
                  <a:cubicBezTo>
                    <a:pt x="289" y="81"/>
                    <a:pt x="288" y="81"/>
                    <a:pt x="286" y="82"/>
                  </a:cubicBezTo>
                  <a:cubicBezTo>
                    <a:pt x="285" y="83"/>
                    <a:pt x="283" y="83"/>
                    <a:pt x="282" y="84"/>
                  </a:cubicBezTo>
                  <a:cubicBezTo>
                    <a:pt x="280" y="85"/>
                    <a:pt x="280" y="85"/>
                    <a:pt x="279" y="86"/>
                  </a:cubicBezTo>
                  <a:cubicBezTo>
                    <a:pt x="279" y="87"/>
                    <a:pt x="279" y="89"/>
                    <a:pt x="279" y="91"/>
                  </a:cubicBezTo>
                  <a:cubicBezTo>
                    <a:pt x="280" y="94"/>
                    <a:pt x="280" y="96"/>
                    <a:pt x="279" y="97"/>
                  </a:cubicBezTo>
                  <a:cubicBezTo>
                    <a:pt x="277" y="96"/>
                    <a:pt x="276" y="93"/>
                    <a:pt x="275" y="90"/>
                  </a:cubicBezTo>
                  <a:cubicBezTo>
                    <a:pt x="274" y="86"/>
                    <a:pt x="273" y="84"/>
                    <a:pt x="272" y="83"/>
                  </a:cubicBezTo>
                  <a:cubicBezTo>
                    <a:pt x="274" y="86"/>
                    <a:pt x="270" y="86"/>
                    <a:pt x="262" y="86"/>
                  </a:cubicBezTo>
                  <a:lnTo>
                    <a:pt x="258" y="85"/>
                  </a:lnTo>
                  <a:cubicBezTo>
                    <a:pt x="257" y="85"/>
                    <a:pt x="254" y="85"/>
                    <a:pt x="251" y="86"/>
                  </a:cubicBezTo>
                  <a:cubicBezTo>
                    <a:pt x="248" y="87"/>
                    <a:pt x="245" y="87"/>
                    <a:pt x="243" y="86"/>
                  </a:cubicBezTo>
                  <a:cubicBezTo>
                    <a:pt x="240" y="86"/>
                    <a:pt x="239" y="85"/>
                    <a:pt x="237" y="83"/>
                  </a:cubicBezTo>
                  <a:cubicBezTo>
                    <a:pt x="236" y="81"/>
                    <a:pt x="236" y="78"/>
                    <a:pt x="237" y="75"/>
                  </a:cubicBezTo>
                  <a:cubicBezTo>
                    <a:pt x="237" y="74"/>
                    <a:pt x="238" y="74"/>
                    <a:pt x="239" y="74"/>
                  </a:cubicBezTo>
                  <a:cubicBezTo>
                    <a:pt x="238" y="73"/>
                    <a:pt x="236" y="72"/>
                    <a:pt x="234" y="70"/>
                  </a:cubicBezTo>
                  <a:cubicBezTo>
                    <a:pt x="232" y="68"/>
                    <a:pt x="231" y="67"/>
                    <a:pt x="230" y="67"/>
                  </a:cubicBezTo>
                  <a:cubicBezTo>
                    <a:pt x="218" y="71"/>
                    <a:pt x="205" y="76"/>
                    <a:pt x="192" y="84"/>
                  </a:cubicBezTo>
                  <a:cubicBezTo>
                    <a:pt x="193" y="84"/>
                    <a:pt x="195" y="84"/>
                    <a:pt x="197" y="83"/>
                  </a:cubicBezTo>
                  <a:cubicBezTo>
                    <a:pt x="198" y="83"/>
                    <a:pt x="200" y="82"/>
                    <a:pt x="202" y="80"/>
                  </a:cubicBezTo>
                  <a:cubicBezTo>
                    <a:pt x="204" y="79"/>
                    <a:pt x="205" y="79"/>
                    <a:pt x="206" y="78"/>
                  </a:cubicBezTo>
                  <a:cubicBezTo>
                    <a:pt x="215" y="74"/>
                    <a:pt x="221" y="73"/>
                    <a:pt x="223" y="75"/>
                  </a:cubicBezTo>
                  <a:lnTo>
                    <a:pt x="225" y="73"/>
                  </a:lnTo>
                  <a:cubicBezTo>
                    <a:pt x="229" y="78"/>
                    <a:pt x="232" y="81"/>
                    <a:pt x="234" y="84"/>
                  </a:cubicBezTo>
                  <a:cubicBezTo>
                    <a:pt x="232" y="82"/>
                    <a:pt x="228" y="82"/>
                    <a:pt x="221" y="83"/>
                  </a:cubicBezTo>
                  <a:cubicBezTo>
                    <a:pt x="216" y="85"/>
                    <a:pt x="213" y="86"/>
                    <a:pt x="212" y="88"/>
                  </a:cubicBezTo>
                  <a:cubicBezTo>
                    <a:pt x="214" y="91"/>
                    <a:pt x="215" y="94"/>
                    <a:pt x="214" y="95"/>
                  </a:cubicBezTo>
                  <a:cubicBezTo>
                    <a:pt x="213" y="95"/>
                    <a:pt x="212" y="93"/>
                    <a:pt x="210" y="91"/>
                  </a:cubicBezTo>
                  <a:cubicBezTo>
                    <a:pt x="207" y="89"/>
                    <a:pt x="205" y="88"/>
                    <a:pt x="204" y="87"/>
                  </a:cubicBezTo>
                  <a:cubicBezTo>
                    <a:pt x="202" y="86"/>
                    <a:pt x="200" y="85"/>
                    <a:pt x="197" y="85"/>
                  </a:cubicBezTo>
                  <a:cubicBezTo>
                    <a:pt x="193" y="85"/>
                    <a:pt x="190" y="85"/>
                    <a:pt x="188" y="85"/>
                  </a:cubicBezTo>
                  <a:cubicBezTo>
                    <a:pt x="149" y="107"/>
                    <a:pt x="116" y="137"/>
                    <a:pt x="92" y="176"/>
                  </a:cubicBezTo>
                  <a:cubicBezTo>
                    <a:pt x="94" y="178"/>
                    <a:pt x="96" y="179"/>
                    <a:pt x="97" y="179"/>
                  </a:cubicBezTo>
                  <a:cubicBezTo>
                    <a:pt x="98" y="180"/>
                    <a:pt x="99" y="181"/>
                    <a:pt x="99" y="183"/>
                  </a:cubicBezTo>
                  <a:cubicBezTo>
                    <a:pt x="99" y="185"/>
                    <a:pt x="100" y="187"/>
                    <a:pt x="100" y="188"/>
                  </a:cubicBezTo>
                  <a:cubicBezTo>
                    <a:pt x="100" y="189"/>
                    <a:pt x="102" y="188"/>
                    <a:pt x="105" y="186"/>
                  </a:cubicBezTo>
                  <a:cubicBezTo>
                    <a:pt x="107" y="189"/>
                    <a:pt x="108" y="191"/>
                    <a:pt x="106" y="194"/>
                  </a:cubicBezTo>
                  <a:cubicBezTo>
                    <a:pt x="106" y="194"/>
                    <a:pt x="112" y="198"/>
                    <a:pt x="124" y="205"/>
                  </a:cubicBezTo>
                  <a:cubicBezTo>
                    <a:pt x="129" y="210"/>
                    <a:pt x="132" y="213"/>
                    <a:pt x="133" y="214"/>
                  </a:cubicBezTo>
                  <a:cubicBezTo>
                    <a:pt x="134" y="217"/>
                    <a:pt x="132" y="219"/>
                    <a:pt x="129" y="221"/>
                  </a:cubicBezTo>
                  <a:cubicBezTo>
                    <a:pt x="128" y="221"/>
                    <a:pt x="127" y="219"/>
                    <a:pt x="125" y="218"/>
                  </a:cubicBezTo>
                  <a:cubicBezTo>
                    <a:pt x="123" y="216"/>
                    <a:pt x="122" y="215"/>
                    <a:pt x="121" y="216"/>
                  </a:cubicBezTo>
                  <a:cubicBezTo>
                    <a:pt x="120" y="217"/>
                    <a:pt x="120" y="220"/>
                    <a:pt x="121" y="224"/>
                  </a:cubicBezTo>
                  <a:cubicBezTo>
                    <a:pt x="122" y="227"/>
                    <a:pt x="124" y="229"/>
                    <a:pt x="126" y="229"/>
                  </a:cubicBezTo>
                  <a:cubicBezTo>
                    <a:pt x="124" y="229"/>
                    <a:pt x="123" y="231"/>
                    <a:pt x="122" y="235"/>
                  </a:cubicBezTo>
                  <a:cubicBezTo>
                    <a:pt x="121" y="240"/>
                    <a:pt x="121" y="244"/>
                    <a:pt x="121" y="250"/>
                  </a:cubicBezTo>
                  <a:cubicBezTo>
                    <a:pt x="121" y="255"/>
                    <a:pt x="121" y="258"/>
                    <a:pt x="120" y="259"/>
                  </a:cubicBezTo>
                  <a:lnTo>
                    <a:pt x="121" y="260"/>
                  </a:lnTo>
                  <a:cubicBezTo>
                    <a:pt x="120" y="263"/>
                    <a:pt x="121" y="268"/>
                    <a:pt x="123" y="274"/>
                  </a:cubicBezTo>
                  <a:cubicBezTo>
                    <a:pt x="126" y="280"/>
                    <a:pt x="129" y="283"/>
                    <a:pt x="132" y="282"/>
                  </a:cubicBezTo>
                  <a:cubicBezTo>
                    <a:pt x="129" y="283"/>
                    <a:pt x="131" y="289"/>
                    <a:pt x="141" y="300"/>
                  </a:cubicBezTo>
                  <a:cubicBezTo>
                    <a:pt x="142" y="302"/>
                    <a:pt x="143" y="303"/>
                    <a:pt x="144" y="303"/>
                  </a:cubicBezTo>
                  <a:cubicBezTo>
                    <a:pt x="145" y="304"/>
                    <a:pt x="146" y="305"/>
                    <a:pt x="149" y="306"/>
                  </a:cubicBezTo>
                  <a:cubicBezTo>
                    <a:pt x="151" y="308"/>
                    <a:pt x="153" y="309"/>
                    <a:pt x="155" y="310"/>
                  </a:cubicBezTo>
                  <a:cubicBezTo>
                    <a:pt x="156" y="312"/>
                    <a:pt x="158" y="313"/>
                    <a:pt x="159" y="315"/>
                  </a:cubicBezTo>
                  <a:cubicBezTo>
                    <a:pt x="160" y="316"/>
                    <a:pt x="161" y="319"/>
                    <a:pt x="163" y="324"/>
                  </a:cubicBezTo>
                  <a:cubicBezTo>
                    <a:pt x="165" y="329"/>
                    <a:pt x="167" y="332"/>
                    <a:pt x="169" y="334"/>
                  </a:cubicBezTo>
                  <a:cubicBezTo>
                    <a:pt x="168" y="335"/>
                    <a:pt x="170" y="338"/>
                    <a:pt x="173" y="342"/>
                  </a:cubicBezTo>
                  <a:cubicBezTo>
                    <a:pt x="176" y="346"/>
                    <a:pt x="177" y="349"/>
                    <a:pt x="177" y="351"/>
                  </a:cubicBezTo>
                  <a:cubicBezTo>
                    <a:pt x="177" y="351"/>
                    <a:pt x="176" y="351"/>
                    <a:pt x="176" y="352"/>
                  </a:cubicBezTo>
                  <a:cubicBezTo>
                    <a:pt x="176" y="352"/>
                    <a:pt x="175" y="352"/>
                    <a:pt x="175" y="352"/>
                  </a:cubicBezTo>
                  <a:cubicBezTo>
                    <a:pt x="176" y="354"/>
                    <a:pt x="178" y="356"/>
                    <a:pt x="181" y="358"/>
                  </a:cubicBezTo>
                  <a:cubicBezTo>
                    <a:pt x="185" y="360"/>
                    <a:pt x="187" y="361"/>
                    <a:pt x="188" y="363"/>
                  </a:cubicBezTo>
                  <a:cubicBezTo>
                    <a:pt x="188" y="364"/>
                    <a:pt x="188" y="365"/>
                    <a:pt x="188" y="367"/>
                  </a:cubicBezTo>
                  <a:cubicBezTo>
                    <a:pt x="189" y="369"/>
                    <a:pt x="189" y="370"/>
                    <a:pt x="190" y="372"/>
                  </a:cubicBezTo>
                  <a:cubicBezTo>
                    <a:pt x="190" y="373"/>
                    <a:pt x="191" y="373"/>
                    <a:pt x="193" y="372"/>
                  </a:cubicBezTo>
                  <a:cubicBezTo>
                    <a:pt x="193" y="367"/>
                    <a:pt x="190" y="358"/>
                    <a:pt x="183" y="347"/>
                  </a:cubicBezTo>
                  <a:cubicBezTo>
                    <a:pt x="179" y="340"/>
                    <a:pt x="177" y="336"/>
                    <a:pt x="176" y="335"/>
                  </a:cubicBezTo>
                  <a:cubicBezTo>
                    <a:pt x="175" y="334"/>
                    <a:pt x="175" y="332"/>
                    <a:pt x="174" y="329"/>
                  </a:cubicBezTo>
                  <a:cubicBezTo>
                    <a:pt x="173" y="326"/>
                    <a:pt x="173" y="324"/>
                    <a:pt x="172" y="323"/>
                  </a:cubicBezTo>
                  <a:cubicBezTo>
                    <a:pt x="173" y="323"/>
                    <a:pt x="173" y="323"/>
                    <a:pt x="175" y="323"/>
                  </a:cubicBezTo>
                  <a:cubicBezTo>
                    <a:pt x="176" y="324"/>
                    <a:pt x="177" y="324"/>
                    <a:pt x="178" y="325"/>
                  </a:cubicBezTo>
                  <a:cubicBezTo>
                    <a:pt x="179" y="325"/>
                    <a:pt x="180" y="326"/>
                    <a:pt x="181" y="327"/>
                  </a:cubicBezTo>
                  <a:cubicBezTo>
                    <a:pt x="182" y="327"/>
                    <a:pt x="182" y="328"/>
                    <a:pt x="182" y="328"/>
                  </a:cubicBezTo>
                  <a:cubicBezTo>
                    <a:pt x="181" y="330"/>
                    <a:pt x="181" y="332"/>
                    <a:pt x="183" y="335"/>
                  </a:cubicBezTo>
                  <a:cubicBezTo>
                    <a:pt x="184" y="338"/>
                    <a:pt x="186" y="340"/>
                    <a:pt x="188" y="342"/>
                  </a:cubicBezTo>
                  <a:cubicBezTo>
                    <a:pt x="189" y="345"/>
                    <a:pt x="192" y="347"/>
                    <a:pt x="195" y="350"/>
                  </a:cubicBezTo>
                  <a:cubicBezTo>
                    <a:pt x="197" y="353"/>
                    <a:pt x="199" y="355"/>
                    <a:pt x="199" y="356"/>
                  </a:cubicBezTo>
                  <a:cubicBezTo>
                    <a:pt x="201" y="357"/>
                    <a:pt x="203" y="360"/>
                    <a:pt x="205" y="364"/>
                  </a:cubicBezTo>
                  <a:cubicBezTo>
                    <a:pt x="207" y="367"/>
                    <a:pt x="207" y="369"/>
                    <a:pt x="205" y="369"/>
                  </a:cubicBezTo>
                  <a:cubicBezTo>
                    <a:pt x="208" y="369"/>
                    <a:pt x="210" y="370"/>
                    <a:pt x="213" y="373"/>
                  </a:cubicBezTo>
                  <a:cubicBezTo>
                    <a:pt x="216" y="376"/>
                    <a:pt x="219" y="379"/>
                    <a:pt x="220" y="382"/>
                  </a:cubicBezTo>
                  <a:cubicBezTo>
                    <a:pt x="222" y="384"/>
                    <a:pt x="223" y="387"/>
                    <a:pt x="224" y="392"/>
                  </a:cubicBezTo>
                  <a:cubicBezTo>
                    <a:pt x="224" y="397"/>
                    <a:pt x="225" y="400"/>
                    <a:pt x="226" y="402"/>
                  </a:cubicBezTo>
                  <a:cubicBezTo>
                    <a:pt x="226" y="404"/>
                    <a:pt x="227" y="406"/>
                    <a:pt x="229" y="407"/>
                  </a:cubicBezTo>
                  <a:cubicBezTo>
                    <a:pt x="231" y="409"/>
                    <a:pt x="233" y="411"/>
                    <a:pt x="234" y="411"/>
                  </a:cubicBezTo>
                  <a:cubicBezTo>
                    <a:pt x="236" y="412"/>
                    <a:pt x="238" y="413"/>
                    <a:pt x="241" y="415"/>
                  </a:cubicBezTo>
                  <a:cubicBezTo>
                    <a:pt x="244" y="416"/>
                    <a:pt x="245" y="417"/>
                    <a:pt x="246" y="417"/>
                  </a:cubicBezTo>
                  <a:cubicBezTo>
                    <a:pt x="248" y="418"/>
                    <a:pt x="250" y="419"/>
                    <a:pt x="254" y="422"/>
                  </a:cubicBezTo>
                  <a:cubicBezTo>
                    <a:pt x="257" y="424"/>
                    <a:pt x="260" y="426"/>
                    <a:pt x="263" y="427"/>
                  </a:cubicBezTo>
                  <a:cubicBezTo>
                    <a:pt x="265" y="428"/>
                    <a:pt x="268" y="428"/>
                    <a:pt x="269" y="428"/>
                  </a:cubicBezTo>
                  <a:cubicBezTo>
                    <a:pt x="271" y="428"/>
                    <a:pt x="273" y="428"/>
                    <a:pt x="275" y="427"/>
                  </a:cubicBezTo>
                  <a:cubicBezTo>
                    <a:pt x="277" y="426"/>
                    <a:pt x="279" y="426"/>
                    <a:pt x="281" y="426"/>
                  </a:cubicBezTo>
                  <a:cubicBezTo>
                    <a:pt x="285" y="425"/>
                    <a:pt x="289" y="427"/>
                    <a:pt x="292" y="432"/>
                  </a:cubicBezTo>
                  <a:cubicBezTo>
                    <a:pt x="296" y="436"/>
                    <a:pt x="299" y="439"/>
                    <a:pt x="301" y="440"/>
                  </a:cubicBezTo>
                  <a:cubicBezTo>
                    <a:pt x="311" y="446"/>
                    <a:pt x="318" y="447"/>
                    <a:pt x="324" y="445"/>
                  </a:cubicBezTo>
                  <a:cubicBezTo>
                    <a:pt x="323" y="445"/>
                    <a:pt x="323" y="446"/>
                    <a:pt x="324" y="448"/>
                  </a:cubicBezTo>
                  <a:cubicBezTo>
                    <a:pt x="325" y="450"/>
                    <a:pt x="326" y="452"/>
                    <a:pt x="327" y="454"/>
                  </a:cubicBezTo>
                  <a:cubicBezTo>
                    <a:pt x="329" y="457"/>
                    <a:pt x="330" y="459"/>
                    <a:pt x="331" y="460"/>
                  </a:cubicBezTo>
                  <a:cubicBezTo>
                    <a:pt x="332" y="462"/>
                    <a:pt x="333" y="463"/>
                    <a:pt x="333" y="464"/>
                  </a:cubicBezTo>
                  <a:cubicBezTo>
                    <a:pt x="334" y="465"/>
                    <a:pt x="337" y="468"/>
                    <a:pt x="340" y="470"/>
                  </a:cubicBezTo>
                  <a:cubicBezTo>
                    <a:pt x="344" y="472"/>
                    <a:pt x="346" y="475"/>
                    <a:pt x="348" y="476"/>
                  </a:cubicBezTo>
                  <a:cubicBezTo>
                    <a:pt x="349" y="475"/>
                    <a:pt x="350" y="474"/>
                    <a:pt x="351" y="472"/>
                  </a:cubicBezTo>
                  <a:cubicBezTo>
                    <a:pt x="350" y="475"/>
                    <a:pt x="351" y="477"/>
                    <a:pt x="354" y="481"/>
                  </a:cubicBezTo>
                  <a:cubicBezTo>
                    <a:pt x="356" y="484"/>
                    <a:pt x="359" y="485"/>
                    <a:pt x="361" y="485"/>
                  </a:cubicBezTo>
                  <a:cubicBezTo>
                    <a:pt x="365" y="484"/>
                    <a:pt x="367" y="480"/>
                    <a:pt x="367" y="472"/>
                  </a:cubicBezTo>
                  <a:cubicBezTo>
                    <a:pt x="358" y="476"/>
                    <a:pt x="351" y="473"/>
                    <a:pt x="347" y="464"/>
                  </a:cubicBezTo>
                  <a:cubicBezTo>
                    <a:pt x="347" y="464"/>
                    <a:pt x="346" y="463"/>
                    <a:pt x="346" y="462"/>
                  </a:cubicBezTo>
                  <a:cubicBezTo>
                    <a:pt x="345" y="461"/>
                    <a:pt x="344" y="460"/>
                    <a:pt x="344" y="458"/>
                  </a:cubicBezTo>
                  <a:cubicBezTo>
                    <a:pt x="344" y="457"/>
                    <a:pt x="343" y="456"/>
                    <a:pt x="343" y="455"/>
                  </a:cubicBezTo>
                  <a:cubicBezTo>
                    <a:pt x="343" y="454"/>
                    <a:pt x="343" y="453"/>
                    <a:pt x="343" y="452"/>
                  </a:cubicBezTo>
                  <a:cubicBezTo>
                    <a:pt x="343" y="451"/>
                    <a:pt x="344" y="451"/>
                    <a:pt x="345" y="451"/>
                  </a:cubicBezTo>
                  <a:cubicBezTo>
                    <a:pt x="347" y="451"/>
                    <a:pt x="349" y="450"/>
                    <a:pt x="349" y="449"/>
                  </a:cubicBezTo>
                  <a:cubicBezTo>
                    <a:pt x="349" y="448"/>
                    <a:pt x="349" y="447"/>
                    <a:pt x="348" y="444"/>
                  </a:cubicBezTo>
                  <a:cubicBezTo>
                    <a:pt x="347" y="442"/>
                    <a:pt x="347" y="440"/>
                    <a:pt x="347" y="439"/>
                  </a:cubicBezTo>
                  <a:cubicBezTo>
                    <a:pt x="346" y="437"/>
                    <a:pt x="345" y="434"/>
                    <a:pt x="342" y="431"/>
                  </a:cubicBezTo>
                  <a:cubicBezTo>
                    <a:pt x="339" y="427"/>
                    <a:pt x="338" y="425"/>
                    <a:pt x="337" y="424"/>
                  </a:cubicBezTo>
                  <a:cubicBezTo>
                    <a:pt x="336" y="427"/>
                    <a:pt x="334" y="428"/>
                    <a:pt x="331" y="428"/>
                  </a:cubicBezTo>
                  <a:cubicBezTo>
                    <a:pt x="328" y="428"/>
                    <a:pt x="325" y="426"/>
                    <a:pt x="324" y="424"/>
                  </a:cubicBezTo>
                  <a:cubicBezTo>
                    <a:pt x="324" y="424"/>
                    <a:pt x="324" y="425"/>
                    <a:pt x="323" y="426"/>
                  </a:cubicBezTo>
                  <a:cubicBezTo>
                    <a:pt x="323" y="428"/>
                    <a:pt x="323" y="428"/>
                    <a:pt x="323" y="429"/>
                  </a:cubicBezTo>
                  <a:cubicBezTo>
                    <a:pt x="319" y="429"/>
                    <a:pt x="317" y="429"/>
                    <a:pt x="317" y="429"/>
                  </a:cubicBezTo>
                  <a:cubicBezTo>
                    <a:pt x="317" y="428"/>
                    <a:pt x="317" y="425"/>
                    <a:pt x="318" y="421"/>
                  </a:cubicBezTo>
                  <a:cubicBezTo>
                    <a:pt x="318" y="417"/>
                    <a:pt x="319" y="414"/>
                    <a:pt x="319" y="412"/>
                  </a:cubicBezTo>
                  <a:cubicBezTo>
                    <a:pt x="319" y="411"/>
                    <a:pt x="320" y="409"/>
                    <a:pt x="321" y="407"/>
                  </a:cubicBezTo>
                  <a:cubicBezTo>
                    <a:pt x="323" y="405"/>
                    <a:pt x="324" y="403"/>
                    <a:pt x="324" y="401"/>
                  </a:cubicBezTo>
                  <a:cubicBezTo>
                    <a:pt x="325" y="399"/>
                    <a:pt x="326" y="398"/>
                    <a:pt x="326" y="396"/>
                  </a:cubicBezTo>
                  <a:cubicBezTo>
                    <a:pt x="326" y="395"/>
                    <a:pt x="326" y="393"/>
                    <a:pt x="324" y="392"/>
                  </a:cubicBezTo>
                  <a:cubicBezTo>
                    <a:pt x="323" y="391"/>
                    <a:pt x="320" y="391"/>
                    <a:pt x="317" y="391"/>
                  </a:cubicBezTo>
                  <a:cubicBezTo>
                    <a:pt x="312" y="392"/>
                    <a:pt x="308" y="394"/>
                    <a:pt x="306" y="399"/>
                  </a:cubicBezTo>
                  <a:cubicBezTo>
                    <a:pt x="306" y="400"/>
                    <a:pt x="306" y="402"/>
                    <a:pt x="305" y="404"/>
                  </a:cubicBezTo>
                  <a:cubicBezTo>
                    <a:pt x="305" y="406"/>
                    <a:pt x="304" y="407"/>
                    <a:pt x="303" y="409"/>
                  </a:cubicBezTo>
                  <a:cubicBezTo>
                    <a:pt x="302" y="410"/>
                    <a:pt x="301" y="411"/>
                    <a:pt x="299" y="411"/>
                  </a:cubicBezTo>
                  <a:cubicBezTo>
                    <a:pt x="298" y="412"/>
                    <a:pt x="294" y="412"/>
                    <a:pt x="290" y="412"/>
                  </a:cubicBezTo>
                  <a:cubicBezTo>
                    <a:pt x="285" y="412"/>
                    <a:pt x="282" y="411"/>
                    <a:pt x="280" y="410"/>
                  </a:cubicBezTo>
                  <a:cubicBezTo>
                    <a:pt x="276" y="408"/>
                    <a:pt x="273" y="404"/>
                    <a:pt x="271" y="398"/>
                  </a:cubicBezTo>
                  <a:cubicBezTo>
                    <a:pt x="268" y="393"/>
                    <a:pt x="267" y="387"/>
                    <a:pt x="267" y="383"/>
                  </a:cubicBezTo>
                  <a:cubicBezTo>
                    <a:pt x="267" y="380"/>
                    <a:pt x="267" y="377"/>
                    <a:pt x="268" y="372"/>
                  </a:cubicBezTo>
                  <a:cubicBezTo>
                    <a:pt x="268" y="368"/>
                    <a:pt x="269" y="364"/>
                    <a:pt x="269" y="362"/>
                  </a:cubicBezTo>
                  <a:cubicBezTo>
                    <a:pt x="269" y="360"/>
                    <a:pt x="268" y="356"/>
                    <a:pt x="267" y="352"/>
                  </a:cubicBezTo>
                  <a:cubicBezTo>
                    <a:pt x="268" y="351"/>
                    <a:pt x="269" y="350"/>
                    <a:pt x="270" y="348"/>
                  </a:cubicBezTo>
                  <a:cubicBezTo>
                    <a:pt x="272" y="346"/>
                    <a:pt x="273" y="345"/>
                    <a:pt x="275" y="344"/>
                  </a:cubicBezTo>
                  <a:cubicBezTo>
                    <a:pt x="275" y="343"/>
                    <a:pt x="276" y="343"/>
                    <a:pt x="276" y="343"/>
                  </a:cubicBezTo>
                  <a:cubicBezTo>
                    <a:pt x="277" y="343"/>
                    <a:pt x="278" y="343"/>
                    <a:pt x="278" y="343"/>
                  </a:cubicBezTo>
                  <a:cubicBezTo>
                    <a:pt x="279" y="343"/>
                    <a:pt x="279" y="343"/>
                    <a:pt x="280" y="342"/>
                  </a:cubicBezTo>
                  <a:cubicBezTo>
                    <a:pt x="280" y="342"/>
                    <a:pt x="281" y="341"/>
                    <a:pt x="281" y="340"/>
                  </a:cubicBezTo>
                  <a:cubicBezTo>
                    <a:pt x="281" y="340"/>
                    <a:pt x="280" y="339"/>
                    <a:pt x="279" y="339"/>
                  </a:cubicBezTo>
                  <a:cubicBezTo>
                    <a:pt x="279" y="338"/>
                    <a:pt x="278" y="338"/>
                    <a:pt x="278" y="338"/>
                  </a:cubicBezTo>
                  <a:cubicBezTo>
                    <a:pt x="280" y="338"/>
                    <a:pt x="284" y="338"/>
                    <a:pt x="289" y="337"/>
                  </a:cubicBezTo>
                  <a:cubicBezTo>
                    <a:pt x="295" y="336"/>
                    <a:pt x="299" y="336"/>
                    <a:pt x="301" y="338"/>
                  </a:cubicBezTo>
                  <a:cubicBezTo>
                    <a:pt x="305" y="341"/>
                    <a:pt x="308" y="340"/>
                    <a:pt x="310" y="337"/>
                  </a:cubicBezTo>
                  <a:cubicBezTo>
                    <a:pt x="310" y="336"/>
                    <a:pt x="309" y="335"/>
                    <a:pt x="309" y="333"/>
                  </a:cubicBezTo>
                  <a:cubicBezTo>
                    <a:pt x="308" y="331"/>
                    <a:pt x="308" y="329"/>
                    <a:pt x="309" y="327"/>
                  </a:cubicBezTo>
                  <a:cubicBezTo>
                    <a:pt x="310" y="335"/>
                    <a:pt x="314" y="336"/>
                    <a:pt x="320" y="331"/>
                  </a:cubicBezTo>
                  <a:cubicBezTo>
                    <a:pt x="321" y="332"/>
                    <a:pt x="323" y="333"/>
                    <a:pt x="327" y="333"/>
                  </a:cubicBezTo>
                  <a:cubicBezTo>
                    <a:pt x="330" y="334"/>
                    <a:pt x="333" y="334"/>
                    <a:pt x="334" y="335"/>
                  </a:cubicBezTo>
                  <a:cubicBezTo>
                    <a:pt x="335" y="336"/>
                    <a:pt x="336" y="336"/>
                    <a:pt x="337" y="337"/>
                  </a:cubicBezTo>
                  <a:cubicBezTo>
                    <a:pt x="338" y="338"/>
                    <a:pt x="339" y="339"/>
                    <a:pt x="339" y="339"/>
                  </a:cubicBezTo>
                  <a:cubicBezTo>
                    <a:pt x="339" y="340"/>
                    <a:pt x="340" y="339"/>
                    <a:pt x="341" y="339"/>
                  </a:cubicBezTo>
                  <a:cubicBezTo>
                    <a:pt x="342" y="339"/>
                    <a:pt x="343" y="338"/>
                    <a:pt x="344" y="336"/>
                  </a:cubicBezTo>
                  <a:cubicBezTo>
                    <a:pt x="347" y="340"/>
                    <a:pt x="349" y="343"/>
                    <a:pt x="349" y="346"/>
                  </a:cubicBezTo>
                  <a:cubicBezTo>
                    <a:pt x="352" y="357"/>
                    <a:pt x="355" y="363"/>
                    <a:pt x="357" y="364"/>
                  </a:cubicBezTo>
                  <a:cubicBezTo>
                    <a:pt x="359" y="365"/>
                    <a:pt x="361" y="365"/>
                    <a:pt x="362" y="365"/>
                  </a:cubicBezTo>
                  <a:cubicBezTo>
                    <a:pt x="363" y="365"/>
                    <a:pt x="363" y="364"/>
                    <a:pt x="364" y="361"/>
                  </a:cubicBezTo>
                  <a:cubicBezTo>
                    <a:pt x="364" y="359"/>
                    <a:pt x="364" y="357"/>
                    <a:pt x="364" y="355"/>
                  </a:cubicBezTo>
                  <a:cubicBezTo>
                    <a:pt x="363" y="354"/>
                    <a:pt x="363" y="352"/>
                    <a:pt x="363" y="350"/>
                  </a:cubicBezTo>
                  <a:lnTo>
                    <a:pt x="363" y="347"/>
                  </a:lnTo>
                  <a:cubicBezTo>
                    <a:pt x="363" y="345"/>
                    <a:pt x="363" y="342"/>
                    <a:pt x="363" y="340"/>
                  </a:cubicBezTo>
                  <a:lnTo>
                    <a:pt x="362" y="336"/>
                  </a:lnTo>
                  <a:cubicBezTo>
                    <a:pt x="358" y="336"/>
                    <a:pt x="356" y="334"/>
                    <a:pt x="355" y="331"/>
                  </a:cubicBezTo>
                  <a:cubicBezTo>
                    <a:pt x="354" y="329"/>
                    <a:pt x="354" y="326"/>
                    <a:pt x="355" y="324"/>
                  </a:cubicBezTo>
                  <a:cubicBezTo>
                    <a:pt x="356" y="321"/>
                    <a:pt x="359" y="319"/>
                    <a:pt x="361" y="316"/>
                  </a:cubicBezTo>
                  <a:cubicBezTo>
                    <a:pt x="362" y="316"/>
                    <a:pt x="363" y="316"/>
                    <a:pt x="365" y="315"/>
                  </a:cubicBezTo>
                  <a:cubicBezTo>
                    <a:pt x="367" y="314"/>
                    <a:pt x="369" y="313"/>
                    <a:pt x="371" y="312"/>
                  </a:cubicBezTo>
                  <a:cubicBezTo>
                    <a:pt x="373" y="311"/>
                    <a:pt x="375" y="310"/>
                    <a:pt x="376" y="309"/>
                  </a:cubicBezTo>
                  <a:cubicBezTo>
                    <a:pt x="382" y="304"/>
                    <a:pt x="384" y="299"/>
                    <a:pt x="382" y="295"/>
                  </a:cubicBezTo>
                  <a:cubicBezTo>
                    <a:pt x="384" y="295"/>
                    <a:pt x="386" y="293"/>
                    <a:pt x="387" y="291"/>
                  </a:cubicBezTo>
                  <a:cubicBezTo>
                    <a:pt x="386" y="291"/>
                    <a:pt x="386" y="290"/>
                    <a:pt x="385" y="290"/>
                  </a:cubicBezTo>
                  <a:cubicBezTo>
                    <a:pt x="384" y="289"/>
                    <a:pt x="383" y="288"/>
                    <a:pt x="382" y="288"/>
                  </a:cubicBezTo>
                  <a:cubicBezTo>
                    <a:pt x="381" y="287"/>
                    <a:pt x="380" y="287"/>
                    <a:pt x="380" y="287"/>
                  </a:cubicBezTo>
                  <a:cubicBezTo>
                    <a:pt x="382" y="285"/>
                    <a:pt x="382" y="283"/>
                    <a:pt x="381" y="280"/>
                  </a:cubicBezTo>
                  <a:cubicBezTo>
                    <a:pt x="382" y="279"/>
                    <a:pt x="383" y="278"/>
                    <a:pt x="384" y="276"/>
                  </a:cubicBezTo>
                  <a:cubicBezTo>
                    <a:pt x="384" y="274"/>
                    <a:pt x="385" y="272"/>
                    <a:pt x="387" y="272"/>
                  </a:cubicBezTo>
                  <a:cubicBezTo>
                    <a:pt x="389" y="275"/>
                    <a:pt x="392" y="275"/>
                    <a:pt x="395" y="272"/>
                  </a:cubicBezTo>
                  <a:cubicBezTo>
                    <a:pt x="397" y="270"/>
                    <a:pt x="397" y="268"/>
                    <a:pt x="396" y="266"/>
                  </a:cubicBezTo>
                  <a:cubicBezTo>
                    <a:pt x="397" y="264"/>
                    <a:pt x="400" y="263"/>
                    <a:pt x="404" y="262"/>
                  </a:cubicBezTo>
                  <a:cubicBezTo>
                    <a:pt x="408" y="261"/>
                    <a:pt x="411" y="259"/>
                    <a:pt x="412" y="258"/>
                  </a:cubicBezTo>
                  <a:cubicBezTo>
                    <a:pt x="414" y="258"/>
                    <a:pt x="415" y="258"/>
                    <a:pt x="415" y="257"/>
                  </a:cubicBezTo>
                  <a:cubicBezTo>
                    <a:pt x="415" y="256"/>
                    <a:pt x="415" y="254"/>
                    <a:pt x="415" y="252"/>
                  </a:cubicBezTo>
                  <a:cubicBezTo>
                    <a:pt x="415" y="250"/>
                    <a:pt x="416" y="248"/>
                    <a:pt x="417" y="247"/>
                  </a:cubicBezTo>
                  <a:cubicBezTo>
                    <a:pt x="418" y="246"/>
                    <a:pt x="420" y="244"/>
                    <a:pt x="423" y="243"/>
                  </a:cubicBezTo>
                  <a:cubicBezTo>
                    <a:pt x="426" y="242"/>
                    <a:pt x="428" y="242"/>
                    <a:pt x="428" y="241"/>
                  </a:cubicBezTo>
                  <a:lnTo>
                    <a:pt x="435" y="237"/>
                  </a:lnTo>
                  <a:cubicBezTo>
                    <a:pt x="436" y="236"/>
                    <a:pt x="436" y="235"/>
                    <a:pt x="435" y="235"/>
                  </a:cubicBezTo>
                  <a:cubicBezTo>
                    <a:pt x="440" y="236"/>
                    <a:pt x="444" y="234"/>
                    <a:pt x="448" y="231"/>
                  </a:cubicBezTo>
                  <a:cubicBezTo>
                    <a:pt x="450" y="228"/>
                    <a:pt x="450" y="225"/>
                    <a:pt x="445" y="222"/>
                  </a:cubicBezTo>
                  <a:cubicBezTo>
                    <a:pt x="446" y="221"/>
                    <a:pt x="446" y="219"/>
                    <a:pt x="444" y="219"/>
                  </a:cubicBezTo>
                  <a:cubicBezTo>
                    <a:pt x="442" y="218"/>
                    <a:pt x="440" y="217"/>
                    <a:pt x="438" y="216"/>
                  </a:cubicBezTo>
                  <a:cubicBezTo>
                    <a:pt x="439" y="216"/>
                    <a:pt x="440" y="216"/>
                    <a:pt x="443" y="216"/>
                  </a:cubicBezTo>
                  <a:cubicBezTo>
                    <a:pt x="445" y="216"/>
                    <a:pt x="446" y="216"/>
                    <a:pt x="447" y="216"/>
                  </a:cubicBezTo>
                  <a:cubicBezTo>
                    <a:pt x="451" y="213"/>
                    <a:pt x="450" y="211"/>
                    <a:pt x="444" y="209"/>
                  </a:cubicBezTo>
                  <a:cubicBezTo>
                    <a:pt x="439" y="208"/>
                    <a:pt x="434" y="209"/>
                    <a:pt x="426" y="214"/>
                  </a:cubicBezTo>
                  <a:close/>
                  <a:moveTo>
                    <a:pt x="360" y="573"/>
                  </a:moveTo>
                  <a:cubicBezTo>
                    <a:pt x="416" y="563"/>
                    <a:pt x="464" y="538"/>
                    <a:pt x="503" y="496"/>
                  </a:cubicBezTo>
                  <a:cubicBezTo>
                    <a:pt x="503" y="495"/>
                    <a:pt x="501" y="494"/>
                    <a:pt x="498" y="494"/>
                  </a:cubicBezTo>
                  <a:cubicBezTo>
                    <a:pt x="496" y="493"/>
                    <a:pt x="494" y="493"/>
                    <a:pt x="493" y="492"/>
                  </a:cubicBezTo>
                  <a:cubicBezTo>
                    <a:pt x="488" y="491"/>
                    <a:pt x="485" y="489"/>
                    <a:pt x="483" y="489"/>
                  </a:cubicBezTo>
                  <a:cubicBezTo>
                    <a:pt x="484" y="487"/>
                    <a:pt x="483" y="486"/>
                    <a:pt x="482" y="484"/>
                  </a:cubicBezTo>
                  <a:cubicBezTo>
                    <a:pt x="481" y="482"/>
                    <a:pt x="480" y="481"/>
                    <a:pt x="479" y="480"/>
                  </a:cubicBezTo>
                  <a:cubicBezTo>
                    <a:pt x="478" y="479"/>
                    <a:pt x="476" y="478"/>
                    <a:pt x="474" y="477"/>
                  </a:cubicBezTo>
                  <a:cubicBezTo>
                    <a:pt x="472" y="476"/>
                    <a:pt x="470" y="475"/>
                    <a:pt x="469" y="474"/>
                  </a:cubicBezTo>
                  <a:cubicBezTo>
                    <a:pt x="469" y="474"/>
                    <a:pt x="468" y="473"/>
                    <a:pt x="467" y="472"/>
                  </a:cubicBezTo>
                  <a:cubicBezTo>
                    <a:pt x="465" y="470"/>
                    <a:pt x="464" y="470"/>
                    <a:pt x="464" y="469"/>
                  </a:cubicBezTo>
                  <a:cubicBezTo>
                    <a:pt x="463" y="469"/>
                    <a:pt x="462" y="468"/>
                    <a:pt x="461" y="468"/>
                  </a:cubicBezTo>
                  <a:cubicBezTo>
                    <a:pt x="459" y="467"/>
                    <a:pt x="458" y="466"/>
                    <a:pt x="457" y="467"/>
                  </a:cubicBezTo>
                  <a:cubicBezTo>
                    <a:pt x="456" y="467"/>
                    <a:pt x="455" y="467"/>
                    <a:pt x="453" y="467"/>
                  </a:cubicBezTo>
                  <a:lnTo>
                    <a:pt x="452" y="468"/>
                  </a:lnTo>
                  <a:cubicBezTo>
                    <a:pt x="451" y="468"/>
                    <a:pt x="450" y="468"/>
                    <a:pt x="450" y="469"/>
                  </a:cubicBezTo>
                  <a:cubicBezTo>
                    <a:pt x="449" y="469"/>
                    <a:pt x="448" y="469"/>
                    <a:pt x="447" y="470"/>
                  </a:cubicBezTo>
                  <a:cubicBezTo>
                    <a:pt x="447" y="470"/>
                    <a:pt x="446" y="471"/>
                    <a:pt x="446" y="471"/>
                  </a:cubicBezTo>
                  <a:cubicBezTo>
                    <a:pt x="445" y="471"/>
                    <a:pt x="445" y="472"/>
                    <a:pt x="446" y="472"/>
                  </a:cubicBezTo>
                  <a:cubicBezTo>
                    <a:pt x="440" y="467"/>
                    <a:pt x="435" y="464"/>
                    <a:pt x="431" y="463"/>
                  </a:cubicBezTo>
                  <a:cubicBezTo>
                    <a:pt x="430" y="463"/>
                    <a:pt x="428" y="462"/>
                    <a:pt x="426" y="461"/>
                  </a:cubicBezTo>
                  <a:cubicBezTo>
                    <a:pt x="425" y="459"/>
                    <a:pt x="423" y="459"/>
                    <a:pt x="422" y="458"/>
                  </a:cubicBezTo>
                  <a:cubicBezTo>
                    <a:pt x="421" y="457"/>
                    <a:pt x="420" y="457"/>
                    <a:pt x="418" y="457"/>
                  </a:cubicBezTo>
                  <a:cubicBezTo>
                    <a:pt x="417" y="457"/>
                    <a:pt x="415" y="458"/>
                    <a:pt x="413" y="460"/>
                  </a:cubicBezTo>
                  <a:cubicBezTo>
                    <a:pt x="412" y="462"/>
                    <a:pt x="411" y="463"/>
                    <a:pt x="411" y="466"/>
                  </a:cubicBezTo>
                  <a:cubicBezTo>
                    <a:pt x="411" y="469"/>
                    <a:pt x="410" y="471"/>
                    <a:pt x="410" y="472"/>
                  </a:cubicBezTo>
                  <a:cubicBezTo>
                    <a:pt x="408" y="470"/>
                    <a:pt x="408" y="468"/>
                    <a:pt x="410" y="464"/>
                  </a:cubicBezTo>
                  <a:cubicBezTo>
                    <a:pt x="412" y="461"/>
                    <a:pt x="412" y="458"/>
                    <a:pt x="411" y="457"/>
                  </a:cubicBezTo>
                  <a:cubicBezTo>
                    <a:pt x="410" y="455"/>
                    <a:pt x="409" y="455"/>
                    <a:pt x="407" y="455"/>
                  </a:cubicBezTo>
                  <a:cubicBezTo>
                    <a:pt x="405" y="455"/>
                    <a:pt x="403" y="456"/>
                    <a:pt x="402" y="457"/>
                  </a:cubicBezTo>
                  <a:cubicBezTo>
                    <a:pt x="400" y="458"/>
                    <a:pt x="399" y="459"/>
                    <a:pt x="397" y="460"/>
                  </a:cubicBezTo>
                  <a:cubicBezTo>
                    <a:pt x="395" y="462"/>
                    <a:pt x="394" y="463"/>
                    <a:pt x="393" y="463"/>
                  </a:cubicBezTo>
                  <a:cubicBezTo>
                    <a:pt x="393" y="463"/>
                    <a:pt x="392" y="464"/>
                    <a:pt x="390" y="465"/>
                  </a:cubicBezTo>
                  <a:cubicBezTo>
                    <a:pt x="388" y="466"/>
                    <a:pt x="387" y="468"/>
                    <a:pt x="386" y="468"/>
                  </a:cubicBezTo>
                  <a:cubicBezTo>
                    <a:pt x="385" y="469"/>
                    <a:pt x="385" y="471"/>
                    <a:pt x="384" y="473"/>
                  </a:cubicBezTo>
                  <a:cubicBezTo>
                    <a:pt x="383" y="475"/>
                    <a:pt x="382" y="477"/>
                    <a:pt x="382" y="478"/>
                  </a:cubicBezTo>
                  <a:cubicBezTo>
                    <a:pt x="381" y="477"/>
                    <a:pt x="380" y="476"/>
                    <a:pt x="377" y="475"/>
                  </a:cubicBezTo>
                  <a:cubicBezTo>
                    <a:pt x="374" y="474"/>
                    <a:pt x="373" y="474"/>
                    <a:pt x="373" y="473"/>
                  </a:cubicBezTo>
                  <a:cubicBezTo>
                    <a:pt x="374" y="476"/>
                    <a:pt x="374" y="480"/>
                    <a:pt x="375" y="487"/>
                  </a:cubicBezTo>
                  <a:cubicBezTo>
                    <a:pt x="375" y="494"/>
                    <a:pt x="376" y="499"/>
                    <a:pt x="377" y="503"/>
                  </a:cubicBezTo>
                  <a:cubicBezTo>
                    <a:pt x="379" y="511"/>
                    <a:pt x="377" y="518"/>
                    <a:pt x="372" y="522"/>
                  </a:cubicBezTo>
                  <a:cubicBezTo>
                    <a:pt x="365" y="529"/>
                    <a:pt x="361" y="535"/>
                    <a:pt x="360" y="539"/>
                  </a:cubicBezTo>
                  <a:cubicBezTo>
                    <a:pt x="359" y="545"/>
                    <a:pt x="361" y="548"/>
                    <a:pt x="365" y="549"/>
                  </a:cubicBezTo>
                  <a:cubicBezTo>
                    <a:pt x="365" y="551"/>
                    <a:pt x="364" y="554"/>
                    <a:pt x="362" y="558"/>
                  </a:cubicBezTo>
                  <a:cubicBezTo>
                    <a:pt x="360" y="562"/>
                    <a:pt x="359" y="564"/>
                    <a:pt x="359" y="567"/>
                  </a:cubicBezTo>
                  <a:cubicBezTo>
                    <a:pt x="359" y="568"/>
                    <a:pt x="359" y="570"/>
                    <a:pt x="360" y="5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2967" y="1556792"/>
            <a:ext cx="431022" cy="457174"/>
            <a:chOff x="693807" y="2196455"/>
            <a:chExt cx="504056" cy="504056"/>
          </a:xfrm>
        </p:grpSpPr>
        <p:sp>
          <p:nvSpPr>
            <p:cNvPr id="42" name="Овал 41"/>
            <p:cNvSpPr/>
            <p:nvPr/>
          </p:nvSpPr>
          <p:spPr>
            <a:xfrm>
              <a:off x="693807" y="2196455"/>
              <a:ext cx="504056" cy="504056"/>
            </a:xfrm>
            <a:prstGeom prst="ellipse">
              <a:avLst/>
            </a:prstGeom>
            <a:solidFill>
              <a:srgbClr val="A8C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805434" y="2314277"/>
              <a:ext cx="288032" cy="288032"/>
            </a:xfrm>
            <a:custGeom>
              <a:avLst/>
              <a:gdLst/>
              <a:ahLst/>
              <a:cxnLst>
                <a:cxn ang="0">
                  <a:pos x="420" y="332"/>
                </a:cxn>
                <a:cxn ang="0">
                  <a:pos x="419" y="325"/>
                </a:cxn>
                <a:cxn ang="0">
                  <a:pos x="403" y="313"/>
                </a:cxn>
                <a:cxn ang="0">
                  <a:pos x="367" y="293"/>
                </a:cxn>
                <a:cxn ang="0">
                  <a:pos x="345" y="281"/>
                </a:cxn>
                <a:cxn ang="0">
                  <a:pos x="337" y="275"/>
                </a:cxn>
                <a:cxn ang="0">
                  <a:pos x="327" y="269"/>
                </a:cxn>
                <a:cxn ang="0">
                  <a:pos x="319" y="267"/>
                </a:cxn>
                <a:cxn ang="0">
                  <a:pos x="299" y="281"/>
                </a:cxn>
                <a:cxn ang="0">
                  <a:pos x="276" y="307"/>
                </a:cxn>
                <a:cxn ang="0">
                  <a:pos x="258" y="321"/>
                </a:cxn>
                <a:cxn ang="0">
                  <a:pos x="251" y="319"/>
                </a:cxn>
                <a:cxn ang="0">
                  <a:pos x="245" y="317"/>
                </a:cxn>
                <a:cxn ang="0">
                  <a:pos x="238" y="313"/>
                </a:cxn>
                <a:cxn ang="0">
                  <a:pos x="232" y="309"/>
                </a:cxn>
                <a:cxn ang="0">
                  <a:pos x="162" y="258"/>
                </a:cxn>
                <a:cxn ang="0">
                  <a:pos x="110" y="188"/>
                </a:cxn>
                <a:cxn ang="0">
                  <a:pos x="107" y="182"/>
                </a:cxn>
                <a:cxn ang="0">
                  <a:pos x="103" y="175"/>
                </a:cxn>
                <a:cxn ang="0">
                  <a:pos x="100" y="169"/>
                </a:cxn>
                <a:cxn ang="0">
                  <a:pos x="99" y="162"/>
                </a:cxn>
                <a:cxn ang="0">
                  <a:pos x="107" y="148"/>
                </a:cxn>
                <a:cxn ang="0">
                  <a:pos x="126" y="132"/>
                </a:cxn>
                <a:cxn ang="0">
                  <a:pos x="144" y="116"/>
                </a:cxn>
                <a:cxn ang="0">
                  <a:pos x="153" y="101"/>
                </a:cxn>
                <a:cxn ang="0">
                  <a:pos x="151" y="93"/>
                </a:cxn>
                <a:cxn ang="0">
                  <a:pos x="144" y="82"/>
                </a:cxn>
                <a:cxn ang="0">
                  <a:pos x="139" y="75"/>
                </a:cxn>
                <a:cxn ang="0">
                  <a:pos x="133" y="63"/>
                </a:cxn>
                <a:cxn ang="0">
                  <a:pos x="123" y="44"/>
                </a:cxn>
                <a:cxn ang="0">
                  <a:pos x="112" y="25"/>
                </a:cxn>
                <a:cxn ang="0">
                  <a:pos x="102" y="8"/>
                </a:cxn>
                <a:cxn ang="0">
                  <a:pos x="95" y="1"/>
                </a:cxn>
                <a:cxn ang="0">
                  <a:pos x="88" y="0"/>
                </a:cxn>
                <a:cxn ang="0">
                  <a:pos x="47" y="9"/>
                </a:cxn>
                <a:cxn ang="0">
                  <a:pos x="14" y="48"/>
                </a:cxn>
                <a:cxn ang="0">
                  <a:pos x="0" y="101"/>
                </a:cxn>
                <a:cxn ang="0">
                  <a:pos x="1" y="115"/>
                </a:cxn>
                <a:cxn ang="0">
                  <a:pos x="3" y="128"/>
                </a:cxn>
                <a:cxn ang="0">
                  <a:pos x="7" y="141"/>
                </a:cxn>
                <a:cxn ang="0">
                  <a:pos x="11" y="153"/>
                </a:cxn>
                <a:cxn ang="0">
                  <a:pos x="16" y="167"/>
                </a:cxn>
                <a:cxn ang="0">
                  <a:pos x="21" y="179"/>
                </a:cxn>
                <a:cxn ang="0">
                  <a:pos x="109" y="310"/>
                </a:cxn>
                <a:cxn ang="0">
                  <a:pos x="241" y="399"/>
                </a:cxn>
                <a:cxn ang="0">
                  <a:pos x="253" y="404"/>
                </a:cxn>
                <a:cxn ang="0">
                  <a:pos x="266" y="409"/>
                </a:cxn>
                <a:cxn ang="0">
                  <a:pos x="279" y="413"/>
                </a:cxn>
                <a:cxn ang="0">
                  <a:pos x="292" y="417"/>
                </a:cxn>
                <a:cxn ang="0">
                  <a:pos x="305" y="419"/>
                </a:cxn>
                <a:cxn ang="0">
                  <a:pos x="319" y="420"/>
                </a:cxn>
                <a:cxn ang="0">
                  <a:pos x="372" y="406"/>
                </a:cxn>
                <a:cxn ang="0">
                  <a:pos x="411" y="373"/>
                </a:cxn>
                <a:cxn ang="0">
                  <a:pos x="420" y="332"/>
                </a:cxn>
              </a:cxnLst>
              <a:rect l="0" t="0" r="r" b="b"/>
              <a:pathLst>
                <a:path w="420" h="420">
                  <a:moveTo>
                    <a:pt x="420" y="332"/>
                  </a:moveTo>
                  <a:cubicBezTo>
                    <a:pt x="420" y="329"/>
                    <a:pt x="419" y="326"/>
                    <a:pt x="419" y="325"/>
                  </a:cubicBezTo>
                  <a:cubicBezTo>
                    <a:pt x="418" y="323"/>
                    <a:pt x="413" y="319"/>
                    <a:pt x="403" y="313"/>
                  </a:cubicBezTo>
                  <a:cubicBezTo>
                    <a:pt x="393" y="307"/>
                    <a:pt x="381" y="300"/>
                    <a:pt x="367" y="293"/>
                  </a:cubicBezTo>
                  <a:lnTo>
                    <a:pt x="345" y="281"/>
                  </a:lnTo>
                  <a:cubicBezTo>
                    <a:pt x="344" y="280"/>
                    <a:pt x="341" y="278"/>
                    <a:pt x="337" y="275"/>
                  </a:cubicBezTo>
                  <a:cubicBezTo>
                    <a:pt x="333" y="273"/>
                    <a:pt x="330" y="271"/>
                    <a:pt x="327" y="269"/>
                  </a:cubicBezTo>
                  <a:cubicBezTo>
                    <a:pt x="324" y="268"/>
                    <a:pt x="321" y="267"/>
                    <a:pt x="319" y="267"/>
                  </a:cubicBezTo>
                  <a:cubicBezTo>
                    <a:pt x="314" y="267"/>
                    <a:pt x="307" y="272"/>
                    <a:pt x="299" y="281"/>
                  </a:cubicBezTo>
                  <a:cubicBezTo>
                    <a:pt x="291" y="289"/>
                    <a:pt x="284" y="298"/>
                    <a:pt x="276" y="307"/>
                  </a:cubicBezTo>
                  <a:cubicBezTo>
                    <a:pt x="268" y="316"/>
                    <a:pt x="262" y="321"/>
                    <a:pt x="258" y="321"/>
                  </a:cubicBezTo>
                  <a:cubicBezTo>
                    <a:pt x="256" y="321"/>
                    <a:pt x="254" y="320"/>
                    <a:pt x="251" y="319"/>
                  </a:cubicBezTo>
                  <a:cubicBezTo>
                    <a:pt x="249" y="319"/>
                    <a:pt x="246" y="318"/>
                    <a:pt x="245" y="317"/>
                  </a:cubicBezTo>
                  <a:cubicBezTo>
                    <a:pt x="243" y="316"/>
                    <a:pt x="241" y="315"/>
                    <a:pt x="238" y="313"/>
                  </a:cubicBezTo>
                  <a:cubicBezTo>
                    <a:pt x="235" y="311"/>
                    <a:pt x="233" y="310"/>
                    <a:pt x="232" y="309"/>
                  </a:cubicBezTo>
                  <a:cubicBezTo>
                    <a:pt x="205" y="294"/>
                    <a:pt x="182" y="277"/>
                    <a:pt x="162" y="258"/>
                  </a:cubicBezTo>
                  <a:cubicBezTo>
                    <a:pt x="143" y="238"/>
                    <a:pt x="125" y="215"/>
                    <a:pt x="110" y="188"/>
                  </a:cubicBezTo>
                  <a:cubicBezTo>
                    <a:pt x="110" y="187"/>
                    <a:pt x="109" y="185"/>
                    <a:pt x="107" y="182"/>
                  </a:cubicBezTo>
                  <a:cubicBezTo>
                    <a:pt x="105" y="179"/>
                    <a:pt x="104" y="177"/>
                    <a:pt x="103" y="175"/>
                  </a:cubicBezTo>
                  <a:cubicBezTo>
                    <a:pt x="102" y="173"/>
                    <a:pt x="101" y="171"/>
                    <a:pt x="100" y="169"/>
                  </a:cubicBezTo>
                  <a:cubicBezTo>
                    <a:pt x="99" y="166"/>
                    <a:pt x="99" y="164"/>
                    <a:pt x="99" y="162"/>
                  </a:cubicBezTo>
                  <a:cubicBezTo>
                    <a:pt x="99" y="158"/>
                    <a:pt x="102" y="154"/>
                    <a:pt x="107" y="148"/>
                  </a:cubicBezTo>
                  <a:cubicBezTo>
                    <a:pt x="113" y="143"/>
                    <a:pt x="119" y="137"/>
                    <a:pt x="126" y="132"/>
                  </a:cubicBezTo>
                  <a:cubicBezTo>
                    <a:pt x="132" y="127"/>
                    <a:pt x="139" y="122"/>
                    <a:pt x="144" y="116"/>
                  </a:cubicBezTo>
                  <a:cubicBezTo>
                    <a:pt x="150" y="110"/>
                    <a:pt x="153" y="105"/>
                    <a:pt x="153" y="101"/>
                  </a:cubicBezTo>
                  <a:cubicBezTo>
                    <a:pt x="153" y="99"/>
                    <a:pt x="152" y="96"/>
                    <a:pt x="151" y="93"/>
                  </a:cubicBezTo>
                  <a:cubicBezTo>
                    <a:pt x="149" y="90"/>
                    <a:pt x="147" y="86"/>
                    <a:pt x="144" y="82"/>
                  </a:cubicBezTo>
                  <a:cubicBezTo>
                    <a:pt x="142" y="79"/>
                    <a:pt x="140" y="76"/>
                    <a:pt x="139" y="75"/>
                  </a:cubicBezTo>
                  <a:cubicBezTo>
                    <a:pt x="138" y="73"/>
                    <a:pt x="136" y="69"/>
                    <a:pt x="133" y="63"/>
                  </a:cubicBezTo>
                  <a:cubicBezTo>
                    <a:pt x="130" y="57"/>
                    <a:pt x="126" y="51"/>
                    <a:pt x="123" y="44"/>
                  </a:cubicBezTo>
                  <a:cubicBezTo>
                    <a:pt x="119" y="38"/>
                    <a:pt x="116" y="32"/>
                    <a:pt x="112" y="25"/>
                  </a:cubicBezTo>
                  <a:cubicBezTo>
                    <a:pt x="108" y="18"/>
                    <a:pt x="105" y="13"/>
                    <a:pt x="102" y="8"/>
                  </a:cubicBezTo>
                  <a:cubicBezTo>
                    <a:pt x="98" y="4"/>
                    <a:pt x="96" y="1"/>
                    <a:pt x="95" y="1"/>
                  </a:cubicBezTo>
                  <a:cubicBezTo>
                    <a:pt x="93" y="0"/>
                    <a:pt x="91" y="0"/>
                    <a:pt x="88" y="0"/>
                  </a:cubicBezTo>
                  <a:cubicBezTo>
                    <a:pt x="75" y="0"/>
                    <a:pt x="61" y="3"/>
                    <a:pt x="47" y="9"/>
                  </a:cubicBezTo>
                  <a:cubicBezTo>
                    <a:pt x="34" y="15"/>
                    <a:pt x="23" y="28"/>
                    <a:pt x="14" y="48"/>
                  </a:cubicBezTo>
                  <a:cubicBezTo>
                    <a:pt x="5" y="68"/>
                    <a:pt x="0" y="86"/>
                    <a:pt x="0" y="101"/>
                  </a:cubicBezTo>
                  <a:cubicBezTo>
                    <a:pt x="0" y="106"/>
                    <a:pt x="0" y="110"/>
                    <a:pt x="1" y="115"/>
                  </a:cubicBezTo>
                  <a:cubicBezTo>
                    <a:pt x="2" y="120"/>
                    <a:pt x="3" y="124"/>
                    <a:pt x="3" y="128"/>
                  </a:cubicBezTo>
                  <a:cubicBezTo>
                    <a:pt x="4" y="131"/>
                    <a:pt x="5" y="136"/>
                    <a:pt x="7" y="141"/>
                  </a:cubicBezTo>
                  <a:cubicBezTo>
                    <a:pt x="9" y="147"/>
                    <a:pt x="10" y="151"/>
                    <a:pt x="11" y="153"/>
                  </a:cubicBezTo>
                  <a:cubicBezTo>
                    <a:pt x="12" y="156"/>
                    <a:pt x="14" y="160"/>
                    <a:pt x="16" y="167"/>
                  </a:cubicBezTo>
                  <a:cubicBezTo>
                    <a:pt x="19" y="173"/>
                    <a:pt x="20" y="178"/>
                    <a:pt x="21" y="179"/>
                  </a:cubicBezTo>
                  <a:cubicBezTo>
                    <a:pt x="37" y="224"/>
                    <a:pt x="67" y="268"/>
                    <a:pt x="109" y="310"/>
                  </a:cubicBezTo>
                  <a:cubicBezTo>
                    <a:pt x="152" y="353"/>
                    <a:pt x="196" y="383"/>
                    <a:pt x="241" y="399"/>
                  </a:cubicBezTo>
                  <a:cubicBezTo>
                    <a:pt x="242" y="400"/>
                    <a:pt x="246" y="401"/>
                    <a:pt x="253" y="404"/>
                  </a:cubicBezTo>
                  <a:cubicBezTo>
                    <a:pt x="260" y="406"/>
                    <a:pt x="264" y="408"/>
                    <a:pt x="266" y="409"/>
                  </a:cubicBezTo>
                  <a:cubicBezTo>
                    <a:pt x="269" y="410"/>
                    <a:pt x="273" y="411"/>
                    <a:pt x="279" y="413"/>
                  </a:cubicBezTo>
                  <a:cubicBezTo>
                    <a:pt x="284" y="415"/>
                    <a:pt x="289" y="416"/>
                    <a:pt x="292" y="417"/>
                  </a:cubicBezTo>
                  <a:cubicBezTo>
                    <a:pt x="296" y="417"/>
                    <a:pt x="300" y="418"/>
                    <a:pt x="305" y="419"/>
                  </a:cubicBezTo>
                  <a:cubicBezTo>
                    <a:pt x="309" y="419"/>
                    <a:pt x="314" y="420"/>
                    <a:pt x="319" y="420"/>
                  </a:cubicBezTo>
                  <a:cubicBezTo>
                    <a:pt x="334" y="420"/>
                    <a:pt x="352" y="415"/>
                    <a:pt x="372" y="406"/>
                  </a:cubicBezTo>
                  <a:cubicBezTo>
                    <a:pt x="392" y="396"/>
                    <a:pt x="405" y="385"/>
                    <a:pt x="411" y="373"/>
                  </a:cubicBezTo>
                  <a:cubicBezTo>
                    <a:pt x="417" y="358"/>
                    <a:pt x="420" y="345"/>
                    <a:pt x="420" y="33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Скругленный прямоугольник 57"/>
          <p:cNvSpPr/>
          <p:nvPr/>
        </p:nvSpPr>
        <p:spPr>
          <a:xfrm>
            <a:off x="5249320" y="5061766"/>
            <a:ext cx="3787176" cy="1538748"/>
          </a:xfrm>
          <a:prstGeom prst="roundRect">
            <a:avLst>
              <a:gd name="adj" fmla="val 14294"/>
            </a:avLst>
          </a:prstGeom>
          <a:solidFill>
            <a:schemeClr val="bg1"/>
          </a:solidFill>
          <a:ln>
            <a:noFill/>
          </a:ln>
          <a:effectLst>
            <a:outerShdw blurRad="15240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779800" y="5240843"/>
            <a:ext cx="3256696" cy="63492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dirty="0">
                <a:latin typeface="Segoe UI" pitchFamily="34" charset="0"/>
                <a:ea typeface="Segoe UI" pitchFamily="34" charset="0"/>
                <a:cs typeface="Segoe UI" pitchFamily="34" charset="0"/>
              </a:rPr>
              <a:t>630102, г. Новосибирск, </a:t>
            </a:r>
            <a:br>
              <a:rPr lang="ru-RU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dirty="0">
                <a:latin typeface="Segoe UI" pitchFamily="34" charset="0"/>
                <a:ea typeface="Segoe UI" pitchFamily="34" charset="0"/>
                <a:cs typeface="Segoe UI" pitchFamily="34" charset="0"/>
              </a:rPr>
              <a:t>ул. Зыряновская, д.53, 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оф.312</a:t>
            </a:r>
            <a:endParaRPr lang="ru-R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5372469" y="5330484"/>
            <a:ext cx="431022" cy="457174"/>
            <a:chOff x="7002884" y="4284687"/>
            <a:chExt cx="504056" cy="504056"/>
          </a:xfrm>
        </p:grpSpPr>
        <p:sp>
          <p:nvSpPr>
            <p:cNvPr id="61" name="Овал 60"/>
            <p:cNvSpPr/>
            <p:nvPr/>
          </p:nvSpPr>
          <p:spPr>
            <a:xfrm>
              <a:off x="7002884" y="4284687"/>
              <a:ext cx="504056" cy="504056"/>
            </a:xfrm>
            <a:prstGeom prst="ellipse">
              <a:avLst/>
            </a:prstGeom>
            <a:solidFill>
              <a:srgbClr val="A8C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Freeform 8"/>
            <p:cNvSpPr>
              <a:spLocks noEditPoints="1"/>
            </p:cNvSpPr>
            <p:nvPr/>
          </p:nvSpPr>
          <p:spPr bwMode="auto">
            <a:xfrm>
              <a:off x="7146900" y="4356695"/>
              <a:ext cx="216024" cy="322035"/>
            </a:xfrm>
            <a:custGeom>
              <a:avLst/>
              <a:gdLst/>
              <a:ahLst/>
              <a:cxnLst>
                <a:cxn ang="0">
                  <a:pos x="367" y="368"/>
                </a:cxn>
                <a:cxn ang="0">
                  <a:pos x="407" y="272"/>
                </a:cxn>
                <a:cxn ang="0">
                  <a:pos x="367" y="176"/>
                </a:cxn>
                <a:cxn ang="0">
                  <a:pos x="271" y="136"/>
                </a:cxn>
                <a:cxn ang="0">
                  <a:pos x="175" y="176"/>
                </a:cxn>
                <a:cxn ang="0">
                  <a:pos x="135" y="272"/>
                </a:cxn>
                <a:cxn ang="0">
                  <a:pos x="175" y="368"/>
                </a:cxn>
                <a:cxn ang="0">
                  <a:pos x="271" y="407"/>
                </a:cxn>
                <a:cxn ang="0">
                  <a:pos x="367" y="368"/>
                </a:cxn>
                <a:cxn ang="0">
                  <a:pos x="543" y="272"/>
                </a:cxn>
                <a:cxn ang="0">
                  <a:pos x="525" y="366"/>
                </a:cxn>
                <a:cxn ang="0">
                  <a:pos x="332" y="777"/>
                </a:cxn>
                <a:cxn ang="0">
                  <a:pos x="307" y="805"/>
                </a:cxn>
                <a:cxn ang="0">
                  <a:pos x="271" y="815"/>
                </a:cxn>
                <a:cxn ang="0">
                  <a:pos x="235" y="805"/>
                </a:cxn>
                <a:cxn ang="0">
                  <a:pos x="211" y="777"/>
                </a:cxn>
                <a:cxn ang="0">
                  <a:pos x="17" y="366"/>
                </a:cxn>
                <a:cxn ang="0">
                  <a:pos x="0" y="272"/>
                </a:cxn>
                <a:cxn ang="0">
                  <a:pos x="79" y="80"/>
                </a:cxn>
                <a:cxn ang="0">
                  <a:pos x="271" y="0"/>
                </a:cxn>
                <a:cxn ang="0">
                  <a:pos x="463" y="80"/>
                </a:cxn>
                <a:cxn ang="0">
                  <a:pos x="543" y="272"/>
                </a:cxn>
              </a:cxnLst>
              <a:rect l="0" t="0" r="r" b="b"/>
              <a:pathLst>
                <a:path w="543" h="815">
                  <a:moveTo>
                    <a:pt x="367" y="368"/>
                  </a:moveTo>
                  <a:cubicBezTo>
                    <a:pt x="394" y="341"/>
                    <a:pt x="407" y="309"/>
                    <a:pt x="407" y="272"/>
                  </a:cubicBezTo>
                  <a:cubicBezTo>
                    <a:pt x="407" y="234"/>
                    <a:pt x="394" y="202"/>
                    <a:pt x="367" y="176"/>
                  </a:cubicBezTo>
                  <a:cubicBezTo>
                    <a:pt x="341" y="149"/>
                    <a:pt x="309" y="136"/>
                    <a:pt x="271" y="136"/>
                  </a:cubicBezTo>
                  <a:cubicBezTo>
                    <a:pt x="234" y="136"/>
                    <a:pt x="202" y="149"/>
                    <a:pt x="175" y="176"/>
                  </a:cubicBezTo>
                  <a:cubicBezTo>
                    <a:pt x="149" y="202"/>
                    <a:pt x="135" y="234"/>
                    <a:pt x="135" y="272"/>
                  </a:cubicBezTo>
                  <a:cubicBezTo>
                    <a:pt x="135" y="309"/>
                    <a:pt x="149" y="341"/>
                    <a:pt x="175" y="368"/>
                  </a:cubicBezTo>
                  <a:cubicBezTo>
                    <a:pt x="202" y="394"/>
                    <a:pt x="234" y="407"/>
                    <a:pt x="271" y="407"/>
                  </a:cubicBezTo>
                  <a:cubicBezTo>
                    <a:pt x="309" y="407"/>
                    <a:pt x="341" y="394"/>
                    <a:pt x="367" y="368"/>
                  </a:cubicBezTo>
                  <a:close/>
                  <a:moveTo>
                    <a:pt x="543" y="272"/>
                  </a:moveTo>
                  <a:cubicBezTo>
                    <a:pt x="543" y="310"/>
                    <a:pt x="537" y="342"/>
                    <a:pt x="525" y="366"/>
                  </a:cubicBezTo>
                  <a:lnTo>
                    <a:pt x="332" y="777"/>
                  </a:lnTo>
                  <a:cubicBezTo>
                    <a:pt x="327" y="789"/>
                    <a:pt x="318" y="798"/>
                    <a:pt x="307" y="805"/>
                  </a:cubicBezTo>
                  <a:cubicBezTo>
                    <a:pt x="296" y="811"/>
                    <a:pt x="284" y="815"/>
                    <a:pt x="271" y="815"/>
                  </a:cubicBezTo>
                  <a:cubicBezTo>
                    <a:pt x="258" y="815"/>
                    <a:pt x="247" y="811"/>
                    <a:pt x="235" y="805"/>
                  </a:cubicBezTo>
                  <a:cubicBezTo>
                    <a:pt x="224" y="798"/>
                    <a:pt x="216" y="789"/>
                    <a:pt x="211" y="777"/>
                  </a:cubicBezTo>
                  <a:lnTo>
                    <a:pt x="17" y="366"/>
                  </a:lnTo>
                  <a:cubicBezTo>
                    <a:pt x="6" y="342"/>
                    <a:pt x="0" y="310"/>
                    <a:pt x="0" y="272"/>
                  </a:cubicBezTo>
                  <a:cubicBezTo>
                    <a:pt x="0" y="197"/>
                    <a:pt x="26" y="133"/>
                    <a:pt x="79" y="80"/>
                  </a:cubicBezTo>
                  <a:cubicBezTo>
                    <a:pt x="132" y="27"/>
                    <a:pt x="196" y="0"/>
                    <a:pt x="271" y="0"/>
                  </a:cubicBezTo>
                  <a:cubicBezTo>
                    <a:pt x="346" y="0"/>
                    <a:pt x="410" y="27"/>
                    <a:pt x="463" y="80"/>
                  </a:cubicBezTo>
                  <a:cubicBezTo>
                    <a:pt x="516" y="133"/>
                    <a:pt x="543" y="197"/>
                    <a:pt x="543" y="2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74" name="Picture 2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7109" y="6106735"/>
            <a:ext cx="752493" cy="32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962726" y="1605850"/>
            <a:ext cx="4433367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b="1" dirty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+7 (383) 211 92 45</a:t>
            </a:r>
            <a:r>
              <a:rPr lang="en-US" b="1" dirty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(доп. 199)</a:t>
            </a:r>
            <a:endParaRPr lang="ru-RU" dirty="0">
              <a:solidFill>
                <a:sysClr val="windowText" lastClr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5605747" y="2178341"/>
            <a:ext cx="431022" cy="457174"/>
            <a:chOff x="7146900" y="2196455"/>
            <a:chExt cx="504056" cy="504056"/>
          </a:xfrm>
        </p:grpSpPr>
        <p:sp>
          <p:nvSpPr>
            <p:cNvPr id="40" name="Овал 39"/>
            <p:cNvSpPr/>
            <p:nvPr/>
          </p:nvSpPr>
          <p:spPr>
            <a:xfrm>
              <a:off x="7146900" y="2196455"/>
              <a:ext cx="504056" cy="504056"/>
            </a:xfrm>
            <a:prstGeom prst="ellipse">
              <a:avLst/>
            </a:prstGeom>
            <a:solidFill>
              <a:srgbClr val="A8C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7258645" y="2336032"/>
              <a:ext cx="288032" cy="224902"/>
            </a:xfrm>
            <a:custGeom>
              <a:avLst/>
              <a:gdLst/>
              <a:ahLst/>
              <a:cxnLst>
                <a:cxn ang="0">
                  <a:pos x="682" y="511"/>
                </a:cxn>
                <a:cxn ang="0">
                  <a:pos x="682" y="197"/>
                </a:cxn>
                <a:cxn ang="0">
                  <a:pos x="654" y="224"/>
                </a:cxn>
                <a:cxn ang="0">
                  <a:pos x="479" y="362"/>
                </a:cxn>
                <a:cxn ang="0">
                  <a:pos x="445" y="390"/>
                </a:cxn>
                <a:cxn ang="0">
                  <a:pos x="410" y="410"/>
                </a:cxn>
                <a:cxn ang="0">
                  <a:pos x="368" y="420"/>
                </a:cxn>
                <a:cxn ang="0">
                  <a:pos x="367" y="420"/>
                </a:cxn>
                <a:cxn ang="0">
                  <a:pos x="367" y="420"/>
                </a:cxn>
                <a:cxn ang="0">
                  <a:pos x="325" y="410"/>
                </a:cxn>
                <a:cxn ang="0">
                  <a:pos x="289" y="390"/>
                </a:cxn>
                <a:cxn ang="0">
                  <a:pos x="255" y="362"/>
                </a:cxn>
                <a:cxn ang="0">
                  <a:pos x="81" y="224"/>
                </a:cxn>
                <a:cxn ang="0">
                  <a:pos x="53" y="197"/>
                </a:cxn>
                <a:cxn ang="0">
                  <a:pos x="53" y="511"/>
                </a:cxn>
                <a:cxn ang="0">
                  <a:pos x="56" y="521"/>
                </a:cxn>
                <a:cxn ang="0">
                  <a:pos x="66" y="524"/>
                </a:cxn>
                <a:cxn ang="0">
                  <a:pos x="669" y="524"/>
                </a:cxn>
                <a:cxn ang="0">
                  <a:pos x="678" y="521"/>
                </a:cxn>
                <a:cxn ang="0">
                  <a:pos x="682" y="511"/>
                </a:cxn>
                <a:cxn ang="0">
                  <a:pos x="682" y="81"/>
                </a:cxn>
                <a:cxn ang="0">
                  <a:pos x="682" y="76"/>
                </a:cxn>
                <a:cxn ang="0">
                  <a:pos x="682" y="71"/>
                </a:cxn>
                <a:cxn ang="0">
                  <a:pos x="682" y="65"/>
                </a:cxn>
                <a:cxn ang="0">
                  <a:pos x="680" y="60"/>
                </a:cxn>
                <a:cxn ang="0">
                  <a:pos x="678" y="57"/>
                </a:cxn>
                <a:cxn ang="0">
                  <a:pos x="674" y="53"/>
                </a:cxn>
                <a:cxn ang="0">
                  <a:pos x="669" y="52"/>
                </a:cxn>
                <a:cxn ang="0">
                  <a:pos x="66" y="52"/>
                </a:cxn>
                <a:cxn ang="0">
                  <a:pos x="56" y="56"/>
                </a:cxn>
                <a:cxn ang="0">
                  <a:pos x="53" y="66"/>
                </a:cxn>
                <a:cxn ang="0">
                  <a:pos x="113" y="182"/>
                </a:cxn>
                <a:cxn ang="0">
                  <a:pos x="277" y="312"/>
                </a:cxn>
                <a:cxn ang="0">
                  <a:pos x="291" y="324"/>
                </a:cxn>
                <a:cxn ang="0">
                  <a:pos x="310" y="339"/>
                </a:cxn>
                <a:cxn ang="0">
                  <a:pos x="329" y="352"/>
                </a:cxn>
                <a:cxn ang="0">
                  <a:pos x="349" y="363"/>
                </a:cxn>
                <a:cxn ang="0">
                  <a:pos x="367" y="367"/>
                </a:cxn>
                <a:cxn ang="0">
                  <a:pos x="367" y="367"/>
                </a:cxn>
                <a:cxn ang="0">
                  <a:pos x="368" y="367"/>
                </a:cxn>
                <a:cxn ang="0">
                  <a:pos x="385" y="363"/>
                </a:cxn>
                <a:cxn ang="0">
                  <a:pos x="406" y="352"/>
                </a:cxn>
                <a:cxn ang="0">
                  <a:pos x="424" y="339"/>
                </a:cxn>
                <a:cxn ang="0">
                  <a:pos x="443" y="324"/>
                </a:cxn>
                <a:cxn ang="0">
                  <a:pos x="457" y="312"/>
                </a:cxn>
                <a:cxn ang="0">
                  <a:pos x="622" y="182"/>
                </a:cxn>
                <a:cxn ang="0">
                  <a:pos x="663" y="135"/>
                </a:cxn>
                <a:cxn ang="0">
                  <a:pos x="682" y="81"/>
                </a:cxn>
                <a:cxn ang="0">
                  <a:pos x="734" y="66"/>
                </a:cxn>
                <a:cxn ang="0">
                  <a:pos x="734" y="511"/>
                </a:cxn>
                <a:cxn ang="0">
                  <a:pos x="715" y="558"/>
                </a:cxn>
                <a:cxn ang="0">
                  <a:pos x="669" y="577"/>
                </a:cxn>
                <a:cxn ang="0">
                  <a:pos x="66" y="577"/>
                </a:cxn>
                <a:cxn ang="0">
                  <a:pos x="19" y="558"/>
                </a:cxn>
                <a:cxn ang="0">
                  <a:pos x="0" y="511"/>
                </a:cxn>
                <a:cxn ang="0">
                  <a:pos x="0" y="66"/>
                </a:cxn>
                <a:cxn ang="0">
                  <a:pos x="19" y="19"/>
                </a:cxn>
                <a:cxn ang="0">
                  <a:pos x="66" y="0"/>
                </a:cxn>
                <a:cxn ang="0">
                  <a:pos x="669" y="0"/>
                </a:cxn>
                <a:cxn ang="0">
                  <a:pos x="715" y="19"/>
                </a:cxn>
                <a:cxn ang="0">
                  <a:pos x="734" y="66"/>
                </a:cxn>
              </a:cxnLst>
              <a:rect l="0" t="0" r="r" b="b"/>
              <a:pathLst>
                <a:path w="734" h="577">
                  <a:moveTo>
                    <a:pt x="682" y="511"/>
                  </a:moveTo>
                  <a:lnTo>
                    <a:pt x="682" y="197"/>
                  </a:lnTo>
                  <a:cubicBezTo>
                    <a:pt x="673" y="207"/>
                    <a:pt x="664" y="215"/>
                    <a:pt x="654" y="224"/>
                  </a:cubicBezTo>
                  <a:cubicBezTo>
                    <a:pt x="580" y="280"/>
                    <a:pt x="522" y="326"/>
                    <a:pt x="479" y="362"/>
                  </a:cubicBezTo>
                  <a:cubicBezTo>
                    <a:pt x="465" y="374"/>
                    <a:pt x="454" y="383"/>
                    <a:pt x="445" y="390"/>
                  </a:cubicBezTo>
                  <a:cubicBezTo>
                    <a:pt x="436" y="396"/>
                    <a:pt x="424" y="403"/>
                    <a:pt x="410" y="410"/>
                  </a:cubicBezTo>
                  <a:cubicBezTo>
                    <a:pt x="395" y="416"/>
                    <a:pt x="381" y="420"/>
                    <a:pt x="368" y="420"/>
                  </a:cubicBezTo>
                  <a:lnTo>
                    <a:pt x="367" y="420"/>
                  </a:lnTo>
                  <a:lnTo>
                    <a:pt x="367" y="420"/>
                  </a:lnTo>
                  <a:cubicBezTo>
                    <a:pt x="354" y="420"/>
                    <a:pt x="340" y="416"/>
                    <a:pt x="325" y="410"/>
                  </a:cubicBezTo>
                  <a:cubicBezTo>
                    <a:pt x="310" y="403"/>
                    <a:pt x="298" y="396"/>
                    <a:pt x="289" y="390"/>
                  </a:cubicBezTo>
                  <a:cubicBezTo>
                    <a:pt x="281" y="383"/>
                    <a:pt x="269" y="374"/>
                    <a:pt x="255" y="362"/>
                  </a:cubicBezTo>
                  <a:cubicBezTo>
                    <a:pt x="212" y="326"/>
                    <a:pt x="154" y="280"/>
                    <a:pt x="81" y="224"/>
                  </a:cubicBezTo>
                  <a:cubicBezTo>
                    <a:pt x="71" y="215"/>
                    <a:pt x="61" y="207"/>
                    <a:pt x="53" y="197"/>
                  </a:cubicBezTo>
                  <a:lnTo>
                    <a:pt x="53" y="511"/>
                  </a:lnTo>
                  <a:cubicBezTo>
                    <a:pt x="53" y="515"/>
                    <a:pt x="54" y="518"/>
                    <a:pt x="56" y="521"/>
                  </a:cubicBezTo>
                  <a:cubicBezTo>
                    <a:pt x="59" y="523"/>
                    <a:pt x="62" y="524"/>
                    <a:pt x="66" y="524"/>
                  </a:cubicBezTo>
                  <a:lnTo>
                    <a:pt x="669" y="524"/>
                  </a:lnTo>
                  <a:cubicBezTo>
                    <a:pt x="672" y="524"/>
                    <a:pt x="675" y="523"/>
                    <a:pt x="678" y="521"/>
                  </a:cubicBezTo>
                  <a:cubicBezTo>
                    <a:pt x="681" y="518"/>
                    <a:pt x="682" y="515"/>
                    <a:pt x="682" y="511"/>
                  </a:cubicBezTo>
                  <a:close/>
                  <a:moveTo>
                    <a:pt x="682" y="81"/>
                  </a:moveTo>
                  <a:cubicBezTo>
                    <a:pt x="682" y="80"/>
                    <a:pt x="682" y="79"/>
                    <a:pt x="682" y="76"/>
                  </a:cubicBezTo>
                  <a:cubicBezTo>
                    <a:pt x="682" y="74"/>
                    <a:pt x="682" y="72"/>
                    <a:pt x="682" y="71"/>
                  </a:cubicBezTo>
                  <a:cubicBezTo>
                    <a:pt x="682" y="69"/>
                    <a:pt x="682" y="68"/>
                    <a:pt x="682" y="65"/>
                  </a:cubicBezTo>
                  <a:cubicBezTo>
                    <a:pt x="682" y="63"/>
                    <a:pt x="681" y="61"/>
                    <a:pt x="680" y="60"/>
                  </a:cubicBezTo>
                  <a:cubicBezTo>
                    <a:pt x="680" y="59"/>
                    <a:pt x="679" y="58"/>
                    <a:pt x="678" y="57"/>
                  </a:cubicBezTo>
                  <a:cubicBezTo>
                    <a:pt x="677" y="55"/>
                    <a:pt x="676" y="54"/>
                    <a:pt x="674" y="53"/>
                  </a:cubicBezTo>
                  <a:cubicBezTo>
                    <a:pt x="673" y="53"/>
                    <a:pt x="671" y="52"/>
                    <a:pt x="669" y="52"/>
                  </a:cubicBezTo>
                  <a:lnTo>
                    <a:pt x="66" y="52"/>
                  </a:lnTo>
                  <a:cubicBezTo>
                    <a:pt x="62" y="52"/>
                    <a:pt x="59" y="54"/>
                    <a:pt x="56" y="56"/>
                  </a:cubicBezTo>
                  <a:cubicBezTo>
                    <a:pt x="54" y="59"/>
                    <a:pt x="53" y="62"/>
                    <a:pt x="53" y="66"/>
                  </a:cubicBezTo>
                  <a:cubicBezTo>
                    <a:pt x="53" y="111"/>
                    <a:pt x="73" y="150"/>
                    <a:pt x="113" y="182"/>
                  </a:cubicBezTo>
                  <a:cubicBezTo>
                    <a:pt x="166" y="223"/>
                    <a:pt x="220" y="267"/>
                    <a:pt x="277" y="312"/>
                  </a:cubicBezTo>
                  <a:cubicBezTo>
                    <a:pt x="279" y="313"/>
                    <a:pt x="284" y="317"/>
                    <a:pt x="291" y="324"/>
                  </a:cubicBezTo>
                  <a:cubicBezTo>
                    <a:pt x="299" y="331"/>
                    <a:pt x="306" y="336"/>
                    <a:pt x="310" y="339"/>
                  </a:cubicBezTo>
                  <a:cubicBezTo>
                    <a:pt x="315" y="343"/>
                    <a:pt x="321" y="347"/>
                    <a:pt x="329" y="352"/>
                  </a:cubicBezTo>
                  <a:cubicBezTo>
                    <a:pt x="336" y="357"/>
                    <a:pt x="343" y="361"/>
                    <a:pt x="349" y="363"/>
                  </a:cubicBezTo>
                  <a:cubicBezTo>
                    <a:pt x="355" y="366"/>
                    <a:pt x="361" y="367"/>
                    <a:pt x="367" y="367"/>
                  </a:cubicBezTo>
                  <a:lnTo>
                    <a:pt x="367" y="367"/>
                  </a:lnTo>
                  <a:lnTo>
                    <a:pt x="368" y="367"/>
                  </a:lnTo>
                  <a:cubicBezTo>
                    <a:pt x="373" y="367"/>
                    <a:pt x="379" y="366"/>
                    <a:pt x="385" y="363"/>
                  </a:cubicBezTo>
                  <a:cubicBezTo>
                    <a:pt x="392" y="361"/>
                    <a:pt x="398" y="357"/>
                    <a:pt x="406" y="352"/>
                  </a:cubicBezTo>
                  <a:cubicBezTo>
                    <a:pt x="413" y="347"/>
                    <a:pt x="419" y="343"/>
                    <a:pt x="424" y="339"/>
                  </a:cubicBezTo>
                  <a:cubicBezTo>
                    <a:pt x="429" y="336"/>
                    <a:pt x="435" y="331"/>
                    <a:pt x="443" y="324"/>
                  </a:cubicBezTo>
                  <a:cubicBezTo>
                    <a:pt x="451" y="317"/>
                    <a:pt x="456" y="313"/>
                    <a:pt x="457" y="312"/>
                  </a:cubicBezTo>
                  <a:cubicBezTo>
                    <a:pt x="514" y="267"/>
                    <a:pt x="569" y="223"/>
                    <a:pt x="622" y="182"/>
                  </a:cubicBezTo>
                  <a:cubicBezTo>
                    <a:pt x="636" y="170"/>
                    <a:pt x="650" y="154"/>
                    <a:pt x="663" y="135"/>
                  </a:cubicBezTo>
                  <a:cubicBezTo>
                    <a:pt x="676" y="115"/>
                    <a:pt x="682" y="97"/>
                    <a:pt x="682" y="81"/>
                  </a:cubicBezTo>
                  <a:close/>
                  <a:moveTo>
                    <a:pt x="734" y="66"/>
                  </a:moveTo>
                  <a:lnTo>
                    <a:pt x="734" y="511"/>
                  </a:lnTo>
                  <a:cubicBezTo>
                    <a:pt x="734" y="529"/>
                    <a:pt x="728" y="545"/>
                    <a:pt x="715" y="558"/>
                  </a:cubicBezTo>
                  <a:cubicBezTo>
                    <a:pt x="702" y="570"/>
                    <a:pt x="687" y="577"/>
                    <a:pt x="669" y="577"/>
                  </a:cubicBezTo>
                  <a:lnTo>
                    <a:pt x="66" y="577"/>
                  </a:lnTo>
                  <a:cubicBezTo>
                    <a:pt x="48" y="577"/>
                    <a:pt x="32" y="570"/>
                    <a:pt x="19" y="558"/>
                  </a:cubicBezTo>
                  <a:cubicBezTo>
                    <a:pt x="6" y="545"/>
                    <a:pt x="0" y="529"/>
                    <a:pt x="0" y="511"/>
                  </a:cubicBezTo>
                  <a:lnTo>
                    <a:pt x="0" y="66"/>
                  </a:lnTo>
                  <a:cubicBezTo>
                    <a:pt x="0" y="48"/>
                    <a:pt x="6" y="32"/>
                    <a:pt x="19" y="19"/>
                  </a:cubicBezTo>
                  <a:cubicBezTo>
                    <a:pt x="32" y="6"/>
                    <a:pt x="48" y="0"/>
                    <a:pt x="66" y="0"/>
                  </a:cubicBezTo>
                  <a:lnTo>
                    <a:pt x="669" y="0"/>
                  </a:lnTo>
                  <a:cubicBezTo>
                    <a:pt x="687" y="0"/>
                    <a:pt x="702" y="6"/>
                    <a:pt x="715" y="19"/>
                  </a:cubicBezTo>
                  <a:cubicBezTo>
                    <a:pt x="728" y="32"/>
                    <a:pt x="734" y="48"/>
                    <a:pt x="734" y="6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157454" y="2218501"/>
            <a:ext cx="2724764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US" b="1" dirty="0">
                <a:hlinkClick r:id="rId6"/>
              </a:rPr>
              <a:t>centrnso@mail.ru</a:t>
            </a:r>
            <a:endParaRPr lang="ru-RU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61434"/>
            <a:ext cx="2956714" cy="58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113447" y="260789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Контакты</a:t>
            </a:r>
            <a:endParaRPr lang="ru-RU" sz="2400" dirty="0">
              <a:solidFill>
                <a:schemeClr val="tx2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462967" y="2160408"/>
            <a:ext cx="431022" cy="457174"/>
            <a:chOff x="693807" y="2196455"/>
            <a:chExt cx="504056" cy="504056"/>
          </a:xfrm>
        </p:grpSpPr>
        <p:sp>
          <p:nvSpPr>
            <p:cNvPr id="50" name="Овал 49"/>
            <p:cNvSpPr/>
            <p:nvPr/>
          </p:nvSpPr>
          <p:spPr>
            <a:xfrm>
              <a:off x="693807" y="2196455"/>
              <a:ext cx="504056" cy="504056"/>
            </a:xfrm>
            <a:prstGeom prst="ellipse">
              <a:avLst/>
            </a:prstGeom>
            <a:solidFill>
              <a:srgbClr val="A8C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805434" y="2314277"/>
              <a:ext cx="288032" cy="288032"/>
            </a:xfrm>
            <a:custGeom>
              <a:avLst/>
              <a:gdLst/>
              <a:ahLst/>
              <a:cxnLst>
                <a:cxn ang="0">
                  <a:pos x="420" y="332"/>
                </a:cxn>
                <a:cxn ang="0">
                  <a:pos x="419" y="325"/>
                </a:cxn>
                <a:cxn ang="0">
                  <a:pos x="403" y="313"/>
                </a:cxn>
                <a:cxn ang="0">
                  <a:pos x="367" y="293"/>
                </a:cxn>
                <a:cxn ang="0">
                  <a:pos x="345" y="281"/>
                </a:cxn>
                <a:cxn ang="0">
                  <a:pos x="337" y="275"/>
                </a:cxn>
                <a:cxn ang="0">
                  <a:pos x="327" y="269"/>
                </a:cxn>
                <a:cxn ang="0">
                  <a:pos x="319" y="267"/>
                </a:cxn>
                <a:cxn ang="0">
                  <a:pos x="299" y="281"/>
                </a:cxn>
                <a:cxn ang="0">
                  <a:pos x="276" y="307"/>
                </a:cxn>
                <a:cxn ang="0">
                  <a:pos x="258" y="321"/>
                </a:cxn>
                <a:cxn ang="0">
                  <a:pos x="251" y="319"/>
                </a:cxn>
                <a:cxn ang="0">
                  <a:pos x="245" y="317"/>
                </a:cxn>
                <a:cxn ang="0">
                  <a:pos x="238" y="313"/>
                </a:cxn>
                <a:cxn ang="0">
                  <a:pos x="232" y="309"/>
                </a:cxn>
                <a:cxn ang="0">
                  <a:pos x="162" y="258"/>
                </a:cxn>
                <a:cxn ang="0">
                  <a:pos x="110" y="188"/>
                </a:cxn>
                <a:cxn ang="0">
                  <a:pos x="107" y="182"/>
                </a:cxn>
                <a:cxn ang="0">
                  <a:pos x="103" y="175"/>
                </a:cxn>
                <a:cxn ang="0">
                  <a:pos x="100" y="169"/>
                </a:cxn>
                <a:cxn ang="0">
                  <a:pos x="99" y="162"/>
                </a:cxn>
                <a:cxn ang="0">
                  <a:pos x="107" y="148"/>
                </a:cxn>
                <a:cxn ang="0">
                  <a:pos x="126" y="132"/>
                </a:cxn>
                <a:cxn ang="0">
                  <a:pos x="144" y="116"/>
                </a:cxn>
                <a:cxn ang="0">
                  <a:pos x="153" y="101"/>
                </a:cxn>
                <a:cxn ang="0">
                  <a:pos x="151" y="93"/>
                </a:cxn>
                <a:cxn ang="0">
                  <a:pos x="144" y="82"/>
                </a:cxn>
                <a:cxn ang="0">
                  <a:pos x="139" y="75"/>
                </a:cxn>
                <a:cxn ang="0">
                  <a:pos x="133" y="63"/>
                </a:cxn>
                <a:cxn ang="0">
                  <a:pos x="123" y="44"/>
                </a:cxn>
                <a:cxn ang="0">
                  <a:pos x="112" y="25"/>
                </a:cxn>
                <a:cxn ang="0">
                  <a:pos x="102" y="8"/>
                </a:cxn>
                <a:cxn ang="0">
                  <a:pos x="95" y="1"/>
                </a:cxn>
                <a:cxn ang="0">
                  <a:pos x="88" y="0"/>
                </a:cxn>
                <a:cxn ang="0">
                  <a:pos x="47" y="9"/>
                </a:cxn>
                <a:cxn ang="0">
                  <a:pos x="14" y="48"/>
                </a:cxn>
                <a:cxn ang="0">
                  <a:pos x="0" y="101"/>
                </a:cxn>
                <a:cxn ang="0">
                  <a:pos x="1" y="115"/>
                </a:cxn>
                <a:cxn ang="0">
                  <a:pos x="3" y="128"/>
                </a:cxn>
                <a:cxn ang="0">
                  <a:pos x="7" y="141"/>
                </a:cxn>
                <a:cxn ang="0">
                  <a:pos x="11" y="153"/>
                </a:cxn>
                <a:cxn ang="0">
                  <a:pos x="16" y="167"/>
                </a:cxn>
                <a:cxn ang="0">
                  <a:pos x="21" y="179"/>
                </a:cxn>
                <a:cxn ang="0">
                  <a:pos x="109" y="310"/>
                </a:cxn>
                <a:cxn ang="0">
                  <a:pos x="241" y="399"/>
                </a:cxn>
                <a:cxn ang="0">
                  <a:pos x="253" y="404"/>
                </a:cxn>
                <a:cxn ang="0">
                  <a:pos x="266" y="409"/>
                </a:cxn>
                <a:cxn ang="0">
                  <a:pos x="279" y="413"/>
                </a:cxn>
                <a:cxn ang="0">
                  <a:pos x="292" y="417"/>
                </a:cxn>
                <a:cxn ang="0">
                  <a:pos x="305" y="419"/>
                </a:cxn>
                <a:cxn ang="0">
                  <a:pos x="319" y="420"/>
                </a:cxn>
                <a:cxn ang="0">
                  <a:pos x="372" y="406"/>
                </a:cxn>
                <a:cxn ang="0">
                  <a:pos x="411" y="373"/>
                </a:cxn>
                <a:cxn ang="0">
                  <a:pos x="420" y="332"/>
                </a:cxn>
              </a:cxnLst>
              <a:rect l="0" t="0" r="r" b="b"/>
              <a:pathLst>
                <a:path w="420" h="420">
                  <a:moveTo>
                    <a:pt x="420" y="332"/>
                  </a:moveTo>
                  <a:cubicBezTo>
                    <a:pt x="420" y="329"/>
                    <a:pt x="419" y="326"/>
                    <a:pt x="419" y="325"/>
                  </a:cubicBezTo>
                  <a:cubicBezTo>
                    <a:pt x="418" y="323"/>
                    <a:pt x="413" y="319"/>
                    <a:pt x="403" y="313"/>
                  </a:cubicBezTo>
                  <a:cubicBezTo>
                    <a:pt x="393" y="307"/>
                    <a:pt x="381" y="300"/>
                    <a:pt x="367" y="293"/>
                  </a:cubicBezTo>
                  <a:lnTo>
                    <a:pt x="345" y="281"/>
                  </a:lnTo>
                  <a:cubicBezTo>
                    <a:pt x="344" y="280"/>
                    <a:pt x="341" y="278"/>
                    <a:pt x="337" y="275"/>
                  </a:cubicBezTo>
                  <a:cubicBezTo>
                    <a:pt x="333" y="273"/>
                    <a:pt x="330" y="271"/>
                    <a:pt x="327" y="269"/>
                  </a:cubicBezTo>
                  <a:cubicBezTo>
                    <a:pt x="324" y="268"/>
                    <a:pt x="321" y="267"/>
                    <a:pt x="319" y="267"/>
                  </a:cubicBezTo>
                  <a:cubicBezTo>
                    <a:pt x="314" y="267"/>
                    <a:pt x="307" y="272"/>
                    <a:pt x="299" y="281"/>
                  </a:cubicBezTo>
                  <a:cubicBezTo>
                    <a:pt x="291" y="289"/>
                    <a:pt x="284" y="298"/>
                    <a:pt x="276" y="307"/>
                  </a:cubicBezTo>
                  <a:cubicBezTo>
                    <a:pt x="268" y="316"/>
                    <a:pt x="262" y="321"/>
                    <a:pt x="258" y="321"/>
                  </a:cubicBezTo>
                  <a:cubicBezTo>
                    <a:pt x="256" y="321"/>
                    <a:pt x="254" y="320"/>
                    <a:pt x="251" y="319"/>
                  </a:cubicBezTo>
                  <a:cubicBezTo>
                    <a:pt x="249" y="319"/>
                    <a:pt x="246" y="318"/>
                    <a:pt x="245" y="317"/>
                  </a:cubicBezTo>
                  <a:cubicBezTo>
                    <a:pt x="243" y="316"/>
                    <a:pt x="241" y="315"/>
                    <a:pt x="238" y="313"/>
                  </a:cubicBezTo>
                  <a:cubicBezTo>
                    <a:pt x="235" y="311"/>
                    <a:pt x="233" y="310"/>
                    <a:pt x="232" y="309"/>
                  </a:cubicBezTo>
                  <a:cubicBezTo>
                    <a:pt x="205" y="294"/>
                    <a:pt x="182" y="277"/>
                    <a:pt x="162" y="258"/>
                  </a:cubicBezTo>
                  <a:cubicBezTo>
                    <a:pt x="143" y="238"/>
                    <a:pt x="125" y="215"/>
                    <a:pt x="110" y="188"/>
                  </a:cubicBezTo>
                  <a:cubicBezTo>
                    <a:pt x="110" y="187"/>
                    <a:pt x="109" y="185"/>
                    <a:pt x="107" y="182"/>
                  </a:cubicBezTo>
                  <a:cubicBezTo>
                    <a:pt x="105" y="179"/>
                    <a:pt x="104" y="177"/>
                    <a:pt x="103" y="175"/>
                  </a:cubicBezTo>
                  <a:cubicBezTo>
                    <a:pt x="102" y="173"/>
                    <a:pt x="101" y="171"/>
                    <a:pt x="100" y="169"/>
                  </a:cubicBezTo>
                  <a:cubicBezTo>
                    <a:pt x="99" y="166"/>
                    <a:pt x="99" y="164"/>
                    <a:pt x="99" y="162"/>
                  </a:cubicBezTo>
                  <a:cubicBezTo>
                    <a:pt x="99" y="158"/>
                    <a:pt x="102" y="154"/>
                    <a:pt x="107" y="148"/>
                  </a:cubicBezTo>
                  <a:cubicBezTo>
                    <a:pt x="113" y="143"/>
                    <a:pt x="119" y="137"/>
                    <a:pt x="126" y="132"/>
                  </a:cubicBezTo>
                  <a:cubicBezTo>
                    <a:pt x="132" y="127"/>
                    <a:pt x="139" y="122"/>
                    <a:pt x="144" y="116"/>
                  </a:cubicBezTo>
                  <a:cubicBezTo>
                    <a:pt x="150" y="110"/>
                    <a:pt x="153" y="105"/>
                    <a:pt x="153" y="101"/>
                  </a:cubicBezTo>
                  <a:cubicBezTo>
                    <a:pt x="153" y="99"/>
                    <a:pt x="152" y="96"/>
                    <a:pt x="151" y="93"/>
                  </a:cubicBezTo>
                  <a:cubicBezTo>
                    <a:pt x="149" y="90"/>
                    <a:pt x="147" y="86"/>
                    <a:pt x="144" y="82"/>
                  </a:cubicBezTo>
                  <a:cubicBezTo>
                    <a:pt x="142" y="79"/>
                    <a:pt x="140" y="76"/>
                    <a:pt x="139" y="75"/>
                  </a:cubicBezTo>
                  <a:cubicBezTo>
                    <a:pt x="138" y="73"/>
                    <a:pt x="136" y="69"/>
                    <a:pt x="133" y="63"/>
                  </a:cubicBezTo>
                  <a:cubicBezTo>
                    <a:pt x="130" y="57"/>
                    <a:pt x="126" y="51"/>
                    <a:pt x="123" y="44"/>
                  </a:cubicBezTo>
                  <a:cubicBezTo>
                    <a:pt x="119" y="38"/>
                    <a:pt x="116" y="32"/>
                    <a:pt x="112" y="25"/>
                  </a:cubicBezTo>
                  <a:cubicBezTo>
                    <a:pt x="108" y="18"/>
                    <a:pt x="105" y="13"/>
                    <a:pt x="102" y="8"/>
                  </a:cubicBezTo>
                  <a:cubicBezTo>
                    <a:pt x="98" y="4"/>
                    <a:pt x="96" y="1"/>
                    <a:pt x="95" y="1"/>
                  </a:cubicBezTo>
                  <a:cubicBezTo>
                    <a:pt x="93" y="0"/>
                    <a:pt x="91" y="0"/>
                    <a:pt x="88" y="0"/>
                  </a:cubicBezTo>
                  <a:cubicBezTo>
                    <a:pt x="75" y="0"/>
                    <a:pt x="61" y="3"/>
                    <a:pt x="47" y="9"/>
                  </a:cubicBezTo>
                  <a:cubicBezTo>
                    <a:pt x="34" y="15"/>
                    <a:pt x="23" y="28"/>
                    <a:pt x="14" y="48"/>
                  </a:cubicBezTo>
                  <a:cubicBezTo>
                    <a:pt x="5" y="68"/>
                    <a:pt x="0" y="86"/>
                    <a:pt x="0" y="101"/>
                  </a:cubicBezTo>
                  <a:cubicBezTo>
                    <a:pt x="0" y="106"/>
                    <a:pt x="0" y="110"/>
                    <a:pt x="1" y="115"/>
                  </a:cubicBezTo>
                  <a:cubicBezTo>
                    <a:pt x="2" y="120"/>
                    <a:pt x="3" y="124"/>
                    <a:pt x="3" y="128"/>
                  </a:cubicBezTo>
                  <a:cubicBezTo>
                    <a:pt x="4" y="131"/>
                    <a:pt x="5" y="136"/>
                    <a:pt x="7" y="141"/>
                  </a:cubicBezTo>
                  <a:cubicBezTo>
                    <a:pt x="9" y="147"/>
                    <a:pt x="10" y="151"/>
                    <a:pt x="11" y="153"/>
                  </a:cubicBezTo>
                  <a:cubicBezTo>
                    <a:pt x="12" y="156"/>
                    <a:pt x="14" y="160"/>
                    <a:pt x="16" y="167"/>
                  </a:cubicBezTo>
                  <a:cubicBezTo>
                    <a:pt x="19" y="173"/>
                    <a:pt x="20" y="178"/>
                    <a:pt x="21" y="179"/>
                  </a:cubicBezTo>
                  <a:cubicBezTo>
                    <a:pt x="37" y="224"/>
                    <a:pt x="67" y="268"/>
                    <a:pt x="109" y="310"/>
                  </a:cubicBezTo>
                  <a:cubicBezTo>
                    <a:pt x="152" y="353"/>
                    <a:pt x="196" y="383"/>
                    <a:pt x="241" y="399"/>
                  </a:cubicBezTo>
                  <a:cubicBezTo>
                    <a:pt x="242" y="400"/>
                    <a:pt x="246" y="401"/>
                    <a:pt x="253" y="404"/>
                  </a:cubicBezTo>
                  <a:cubicBezTo>
                    <a:pt x="260" y="406"/>
                    <a:pt x="264" y="408"/>
                    <a:pt x="266" y="409"/>
                  </a:cubicBezTo>
                  <a:cubicBezTo>
                    <a:pt x="269" y="410"/>
                    <a:pt x="273" y="411"/>
                    <a:pt x="279" y="413"/>
                  </a:cubicBezTo>
                  <a:cubicBezTo>
                    <a:pt x="284" y="415"/>
                    <a:pt x="289" y="416"/>
                    <a:pt x="292" y="417"/>
                  </a:cubicBezTo>
                  <a:cubicBezTo>
                    <a:pt x="296" y="417"/>
                    <a:pt x="300" y="418"/>
                    <a:pt x="305" y="419"/>
                  </a:cubicBezTo>
                  <a:cubicBezTo>
                    <a:pt x="309" y="419"/>
                    <a:pt x="314" y="420"/>
                    <a:pt x="319" y="420"/>
                  </a:cubicBezTo>
                  <a:cubicBezTo>
                    <a:pt x="334" y="420"/>
                    <a:pt x="352" y="415"/>
                    <a:pt x="372" y="406"/>
                  </a:cubicBezTo>
                  <a:cubicBezTo>
                    <a:pt x="392" y="396"/>
                    <a:pt x="405" y="385"/>
                    <a:pt x="411" y="373"/>
                  </a:cubicBezTo>
                  <a:cubicBezTo>
                    <a:pt x="417" y="358"/>
                    <a:pt x="420" y="345"/>
                    <a:pt x="420" y="33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61783" y="1052736"/>
            <a:ext cx="8620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ООО «ЦЕНТР ЖИЛИЩНОГО НАЙМА НОВОСИБИРСКОЙ ОБЛАСТИ»</a:t>
            </a:r>
            <a:endParaRPr lang="ru-RU" sz="20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1434"/>
            <a:ext cx="2956714" cy="58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504" y="264455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Жилой фонд ООО «ЦЖН»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05273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 ПРОЕКТЕ</a:t>
            </a:r>
            <a:endParaRPr lang="ru-RU" sz="24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382" y="1700808"/>
            <a:ext cx="48425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Указе Президента от 7 мая 2012 года  </a:t>
            </a:r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№600</a:t>
            </a:r>
            <a:b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«О мерах  по обеспечению граждан РФ доступным и комфортным жильем и повышению качества </a:t>
            </a:r>
            <a:b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жилищно-коммунальных услуг» была подчеркнута  необходимость развития арендного сектора.</a:t>
            </a:r>
            <a:b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Регионам до января 2013 года поручили обеспечить доступным арендным жильем граждан с невысоким уровнем дохода.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 сентября 2012 года в НСО был открыт первый жилой комплекс</a:t>
            </a:r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построенный в рамках проекта по созданию фонда наёмного жилья. Проект разработан Правительством Новосибирской области при участии АО «Агентство по ипотечному жилищному кредитованию» (АИЖК).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Два трехэтажных дома площадью 6 356,2 м</a:t>
            </a:r>
            <a:r>
              <a:rPr lang="ru-RU" sz="1400" b="1" baseline="300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ru-RU" sz="14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14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 130 квартир </a:t>
            </a:r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возведены рядом с Технопарком Академгородка в поселке Ложок. Первыми корпоративными нанимателями стали сотрудники компаний-резидентов Технопарка и молодые ученые Сибирского отделения Российской Академии наук. </a:t>
            </a:r>
            <a:endParaRPr lang="ru-RU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122" name="Picture 2" descr="C:\Users\glotovmv\Desktop\Ложок\P9040021 - копи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6"/>
          <a:stretch/>
        </p:blipFill>
        <p:spPr bwMode="auto">
          <a:xfrm>
            <a:off x="4970785" y="1700808"/>
            <a:ext cx="3806553" cy="23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24807" y="4258741"/>
            <a:ext cx="406571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Застройщиком и инвестором </a:t>
            </a:r>
            <a:r>
              <a:rPr lang="ru-RU" sz="1400" b="1" dirty="0" err="1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стройпроекта</a:t>
            </a:r>
            <a:r>
              <a:rPr lang="ru-RU" sz="1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выступило АО «НОАИК» (региональный оператор АИЖК в Новосибирской области).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</a:t>
            </a:r>
            <a:r>
              <a:rPr lang="ru-RU" sz="1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пециальная управляющая компания</a:t>
            </a:r>
            <a:br>
              <a:rPr lang="ru-RU" sz="1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ООО «Центр жилищного найма Новосибирской области»</a:t>
            </a:r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ru-RU" sz="1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ставшая оператором данного наемного жилья,</a:t>
            </a:r>
            <a:r>
              <a:rPr lang="ru-RU" sz="1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также была организована при </a:t>
            </a:r>
            <a:r>
              <a:rPr lang="ru-RU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участии </a:t>
            </a:r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АО «НОАИК».</a:t>
            </a:r>
          </a:p>
        </p:txBody>
      </p:sp>
    </p:spTree>
    <p:extLst>
      <p:ext uri="{BB962C8B-B14F-4D97-AF65-F5344CB8AC3E}">
        <p14:creationId xmlns:p14="http://schemas.microsoft.com/office/powerpoint/2010/main" val="130278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1434"/>
            <a:ext cx="2956714" cy="58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5" t="22462" r="33837" b="24401"/>
          <a:stretch/>
        </p:blipFill>
        <p:spPr bwMode="auto">
          <a:xfrm>
            <a:off x="0" y="1675257"/>
            <a:ext cx="4427984" cy="5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1" t="15187" r="30430" b="31625"/>
          <a:stretch/>
        </p:blipFill>
        <p:spPr bwMode="auto">
          <a:xfrm>
            <a:off x="4622130" y="1670228"/>
            <a:ext cx="4521870" cy="518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>
            <a:spLocks noEditPoints="1"/>
          </p:cNvSpPr>
          <p:nvPr/>
        </p:nvSpPr>
        <p:spPr bwMode="auto">
          <a:xfrm>
            <a:off x="5868144" y="3161972"/>
            <a:ext cx="216024" cy="322035"/>
          </a:xfrm>
          <a:custGeom>
            <a:avLst/>
            <a:gdLst/>
            <a:ahLst/>
            <a:cxnLst>
              <a:cxn ang="0">
                <a:pos x="367" y="368"/>
              </a:cxn>
              <a:cxn ang="0">
                <a:pos x="407" y="272"/>
              </a:cxn>
              <a:cxn ang="0">
                <a:pos x="367" y="176"/>
              </a:cxn>
              <a:cxn ang="0">
                <a:pos x="271" y="136"/>
              </a:cxn>
              <a:cxn ang="0">
                <a:pos x="175" y="176"/>
              </a:cxn>
              <a:cxn ang="0">
                <a:pos x="135" y="272"/>
              </a:cxn>
              <a:cxn ang="0">
                <a:pos x="175" y="368"/>
              </a:cxn>
              <a:cxn ang="0">
                <a:pos x="271" y="407"/>
              </a:cxn>
              <a:cxn ang="0">
                <a:pos x="367" y="368"/>
              </a:cxn>
              <a:cxn ang="0">
                <a:pos x="543" y="272"/>
              </a:cxn>
              <a:cxn ang="0">
                <a:pos x="525" y="366"/>
              </a:cxn>
              <a:cxn ang="0">
                <a:pos x="332" y="777"/>
              </a:cxn>
              <a:cxn ang="0">
                <a:pos x="307" y="805"/>
              </a:cxn>
              <a:cxn ang="0">
                <a:pos x="271" y="815"/>
              </a:cxn>
              <a:cxn ang="0">
                <a:pos x="235" y="805"/>
              </a:cxn>
              <a:cxn ang="0">
                <a:pos x="211" y="777"/>
              </a:cxn>
              <a:cxn ang="0">
                <a:pos x="17" y="366"/>
              </a:cxn>
              <a:cxn ang="0">
                <a:pos x="0" y="272"/>
              </a:cxn>
              <a:cxn ang="0">
                <a:pos x="79" y="80"/>
              </a:cxn>
              <a:cxn ang="0">
                <a:pos x="271" y="0"/>
              </a:cxn>
              <a:cxn ang="0">
                <a:pos x="463" y="80"/>
              </a:cxn>
              <a:cxn ang="0">
                <a:pos x="543" y="272"/>
              </a:cxn>
            </a:cxnLst>
            <a:rect l="0" t="0" r="r" b="b"/>
            <a:pathLst>
              <a:path w="543" h="815">
                <a:moveTo>
                  <a:pt x="367" y="368"/>
                </a:moveTo>
                <a:cubicBezTo>
                  <a:pt x="394" y="341"/>
                  <a:pt x="407" y="309"/>
                  <a:pt x="407" y="272"/>
                </a:cubicBezTo>
                <a:cubicBezTo>
                  <a:pt x="407" y="234"/>
                  <a:pt x="394" y="202"/>
                  <a:pt x="367" y="176"/>
                </a:cubicBezTo>
                <a:cubicBezTo>
                  <a:pt x="341" y="149"/>
                  <a:pt x="309" y="136"/>
                  <a:pt x="271" y="136"/>
                </a:cubicBezTo>
                <a:cubicBezTo>
                  <a:pt x="234" y="136"/>
                  <a:pt x="202" y="149"/>
                  <a:pt x="175" y="176"/>
                </a:cubicBezTo>
                <a:cubicBezTo>
                  <a:pt x="149" y="202"/>
                  <a:pt x="135" y="234"/>
                  <a:pt x="135" y="272"/>
                </a:cubicBezTo>
                <a:cubicBezTo>
                  <a:pt x="135" y="309"/>
                  <a:pt x="149" y="341"/>
                  <a:pt x="175" y="368"/>
                </a:cubicBezTo>
                <a:cubicBezTo>
                  <a:pt x="202" y="394"/>
                  <a:pt x="234" y="407"/>
                  <a:pt x="271" y="407"/>
                </a:cubicBezTo>
                <a:cubicBezTo>
                  <a:pt x="309" y="407"/>
                  <a:pt x="341" y="394"/>
                  <a:pt x="367" y="368"/>
                </a:cubicBezTo>
                <a:close/>
                <a:moveTo>
                  <a:pt x="543" y="272"/>
                </a:moveTo>
                <a:cubicBezTo>
                  <a:pt x="543" y="310"/>
                  <a:pt x="537" y="342"/>
                  <a:pt x="525" y="366"/>
                </a:cubicBezTo>
                <a:lnTo>
                  <a:pt x="332" y="777"/>
                </a:lnTo>
                <a:cubicBezTo>
                  <a:pt x="327" y="789"/>
                  <a:pt x="318" y="798"/>
                  <a:pt x="307" y="805"/>
                </a:cubicBezTo>
                <a:cubicBezTo>
                  <a:pt x="296" y="811"/>
                  <a:pt x="284" y="815"/>
                  <a:pt x="271" y="815"/>
                </a:cubicBezTo>
                <a:cubicBezTo>
                  <a:pt x="258" y="815"/>
                  <a:pt x="247" y="811"/>
                  <a:pt x="235" y="805"/>
                </a:cubicBezTo>
                <a:cubicBezTo>
                  <a:pt x="224" y="798"/>
                  <a:pt x="216" y="789"/>
                  <a:pt x="211" y="777"/>
                </a:cubicBezTo>
                <a:lnTo>
                  <a:pt x="17" y="366"/>
                </a:lnTo>
                <a:cubicBezTo>
                  <a:pt x="6" y="342"/>
                  <a:pt x="0" y="310"/>
                  <a:pt x="0" y="272"/>
                </a:cubicBezTo>
                <a:cubicBezTo>
                  <a:pt x="0" y="197"/>
                  <a:pt x="26" y="133"/>
                  <a:pt x="79" y="80"/>
                </a:cubicBezTo>
                <a:cubicBezTo>
                  <a:pt x="132" y="27"/>
                  <a:pt x="196" y="0"/>
                  <a:pt x="271" y="0"/>
                </a:cubicBezTo>
                <a:cubicBezTo>
                  <a:pt x="346" y="0"/>
                  <a:pt x="410" y="27"/>
                  <a:pt x="463" y="80"/>
                </a:cubicBezTo>
                <a:cubicBezTo>
                  <a:pt x="516" y="133"/>
                  <a:pt x="543" y="197"/>
                  <a:pt x="543" y="272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8"/>
          <p:cNvSpPr>
            <a:spLocks noChangeAspect="1" noEditPoints="1"/>
          </p:cNvSpPr>
          <p:nvPr/>
        </p:nvSpPr>
        <p:spPr bwMode="auto">
          <a:xfrm>
            <a:off x="5508104" y="3322989"/>
            <a:ext cx="216024" cy="322035"/>
          </a:xfrm>
          <a:custGeom>
            <a:avLst/>
            <a:gdLst/>
            <a:ahLst/>
            <a:cxnLst>
              <a:cxn ang="0">
                <a:pos x="367" y="368"/>
              </a:cxn>
              <a:cxn ang="0">
                <a:pos x="407" y="272"/>
              </a:cxn>
              <a:cxn ang="0">
                <a:pos x="367" y="176"/>
              </a:cxn>
              <a:cxn ang="0">
                <a:pos x="271" y="136"/>
              </a:cxn>
              <a:cxn ang="0">
                <a:pos x="175" y="176"/>
              </a:cxn>
              <a:cxn ang="0">
                <a:pos x="135" y="272"/>
              </a:cxn>
              <a:cxn ang="0">
                <a:pos x="175" y="368"/>
              </a:cxn>
              <a:cxn ang="0">
                <a:pos x="271" y="407"/>
              </a:cxn>
              <a:cxn ang="0">
                <a:pos x="367" y="368"/>
              </a:cxn>
              <a:cxn ang="0">
                <a:pos x="543" y="272"/>
              </a:cxn>
              <a:cxn ang="0">
                <a:pos x="525" y="366"/>
              </a:cxn>
              <a:cxn ang="0">
                <a:pos x="332" y="777"/>
              </a:cxn>
              <a:cxn ang="0">
                <a:pos x="307" y="805"/>
              </a:cxn>
              <a:cxn ang="0">
                <a:pos x="271" y="815"/>
              </a:cxn>
              <a:cxn ang="0">
                <a:pos x="235" y="805"/>
              </a:cxn>
              <a:cxn ang="0">
                <a:pos x="211" y="777"/>
              </a:cxn>
              <a:cxn ang="0">
                <a:pos x="17" y="366"/>
              </a:cxn>
              <a:cxn ang="0">
                <a:pos x="0" y="272"/>
              </a:cxn>
              <a:cxn ang="0">
                <a:pos x="79" y="80"/>
              </a:cxn>
              <a:cxn ang="0">
                <a:pos x="271" y="0"/>
              </a:cxn>
              <a:cxn ang="0">
                <a:pos x="463" y="80"/>
              </a:cxn>
              <a:cxn ang="0">
                <a:pos x="543" y="272"/>
              </a:cxn>
            </a:cxnLst>
            <a:rect l="0" t="0" r="r" b="b"/>
            <a:pathLst>
              <a:path w="543" h="815">
                <a:moveTo>
                  <a:pt x="367" y="368"/>
                </a:moveTo>
                <a:cubicBezTo>
                  <a:pt x="394" y="341"/>
                  <a:pt x="407" y="309"/>
                  <a:pt x="407" y="272"/>
                </a:cubicBezTo>
                <a:cubicBezTo>
                  <a:pt x="407" y="234"/>
                  <a:pt x="394" y="202"/>
                  <a:pt x="367" y="176"/>
                </a:cubicBezTo>
                <a:cubicBezTo>
                  <a:pt x="341" y="149"/>
                  <a:pt x="309" y="136"/>
                  <a:pt x="271" y="136"/>
                </a:cubicBezTo>
                <a:cubicBezTo>
                  <a:pt x="234" y="136"/>
                  <a:pt x="202" y="149"/>
                  <a:pt x="175" y="176"/>
                </a:cubicBezTo>
                <a:cubicBezTo>
                  <a:pt x="149" y="202"/>
                  <a:pt x="135" y="234"/>
                  <a:pt x="135" y="272"/>
                </a:cubicBezTo>
                <a:cubicBezTo>
                  <a:pt x="135" y="309"/>
                  <a:pt x="149" y="341"/>
                  <a:pt x="175" y="368"/>
                </a:cubicBezTo>
                <a:cubicBezTo>
                  <a:pt x="202" y="394"/>
                  <a:pt x="234" y="407"/>
                  <a:pt x="271" y="407"/>
                </a:cubicBezTo>
                <a:cubicBezTo>
                  <a:pt x="309" y="407"/>
                  <a:pt x="341" y="394"/>
                  <a:pt x="367" y="368"/>
                </a:cubicBezTo>
                <a:close/>
                <a:moveTo>
                  <a:pt x="543" y="272"/>
                </a:moveTo>
                <a:cubicBezTo>
                  <a:pt x="543" y="310"/>
                  <a:pt x="537" y="342"/>
                  <a:pt x="525" y="366"/>
                </a:cubicBezTo>
                <a:lnTo>
                  <a:pt x="332" y="777"/>
                </a:lnTo>
                <a:cubicBezTo>
                  <a:pt x="327" y="789"/>
                  <a:pt x="318" y="798"/>
                  <a:pt x="307" y="805"/>
                </a:cubicBezTo>
                <a:cubicBezTo>
                  <a:pt x="296" y="811"/>
                  <a:pt x="284" y="815"/>
                  <a:pt x="271" y="815"/>
                </a:cubicBezTo>
                <a:cubicBezTo>
                  <a:pt x="258" y="815"/>
                  <a:pt x="247" y="811"/>
                  <a:pt x="235" y="805"/>
                </a:cubicBezTo>
                <a:cubicBezTo>
                  <a:pt x="224" y="798"/>
                  <a:pt x="216" y="789"/>
                  <a:pt x="211" y="777"/>
                </a:cubicBezTo>
                <a:lnTo>
                  <a:pt x="17" y="366"/>
                </a:lnTo>
                <a:cubicBezTo>
                  <a:pt x="6" y="342"/>
                  <a:pt x="0" y="310"/>
                  <a:pt x="0" y="272"/>
                </a:cubicBezTo>
                <a:cubicBezTo>
                  <a:pt x="0" y="197"/>
                  <a:pt x="26" y="133"/>
                  <a:pt x="79" y="80"/>
                </a:cubicBezTo>
                <a:cubicBezTo>
                  <a:pt x="132" y="27"/>
                  <a:pt x="196" y="0"/>
                  <a:pt x="271" y="0"/>
                </a:cubicBezTo>
                <a:cubicBezTo>
                  <a:pt x="346" y="0"/>
                  <a:pt x="410" y="27"/>
                  <a:pt x="463" y="80"/>
                </a:cubicBezTo>
                <a:cubicBezTo>
                  <a:pt x="516" y="133"/>
                  <a:pt x="543" y="197"/>
                  <a:pt x="543" y="272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5044827"/>
            <a:ext cx="3941355" cy="1696541"/>
          </a:xfrm>
          <a:prstGeom prst="roundRect">
            <a:avLst>
              <a:gd name="adj" fmla="val 14294"/>
            </a:avLst>
          </a:prstGeom>
          <a:solidFill>
            <a:schemeClr val="bg1"/>
          </a:solidFill>
          <a:ln>
            <a:noFill/>
          </a:ln>
          <a:effectLst>
            <a:outerShdw blurRad="15240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868144" y="5181292"/>
            <a:ext cx="3613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Барышевский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сельсовет</a:t>
            </a:r>
            <a:b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пос. Ложок</a:t>
            </a:r>
            <a:b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ул. Солнечная, 1/1 и 1/2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5292080" y="5341101"/>
            <a:ext cx="504056" cy="504056"/>
            <a:chOff x="7002884" y="4284687"/>
            <a:chExt cx="504056" cy="504056"/>
          </a:xfrm>
        </p:grpSpPr>
        <p:sp>
          <p:nvSpPr>
            <p:cNvPr id="14" name="Овал 13"/>
            <p:cNvSpPr/>
            <p:nvPr/>
          </p:nvSpPr>
          <p:spPr>
            <a:xfrm>
              <a:off x="7002884" y="4284687"/>
              <a:ext cx="504056" cy="504056"/>
            </a:xfrm>
            <a:prstGeom prst="ellipse">
              <a:avLst/>
            </a:prstGeom>
            <a:solidFill>
              <a:srgbClr val="A8C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146900" y="4356695"/>
              <a:ext cx="216024" cy="322035"/>
            </a:xfrm>
            <a:custGeom>
              <a:avLst/>
              <a:gdLst/>
              <a:ahLst/>
              <a:cxnLst>
                <a:cxn ang="0">
                  <a:pos x="367" y="368"/>
                </a:cxn>
                <a:cxn ang="0">
                  <a:pos x="407" y="272"/>
                </a:cxn>
                <a:cxn ang="0">
                  <a:pos x="367" y="176"/>
                </a:cxn>
                <a:cxn ang="0">
                  <a:pos x="271" y="136"/>
                </a:cxn>
                <a:cxn ang="0">
                  <a:pos x="175" y="176"/>
                </a:cxn>
                <a:cxn ang="0">
                  <a:pos x="135" y="272"/>
                </a:cxn>
                <a:cxn ang="0">
                  <a:pos x="175" y="368"/>
                </a:cxn>
                <a:cxn ang="0">
                  <a:pos x="271" y="407"/>
                </a:cxn>
                <a:cxn ang="0">
                  <a:pos x="367" y="368"/>
                </a:cxn>
                <a:cxn ang="0">
                  <a:pos x="543" y="272"/>
                </a:cxn>
                <a:cxn ang="0">
                  <a:pos x="525" y="366"/>
                </a:cxn>
                <a:cxn ang="0">
                  <a:pos x="332" y="777"/>
                </a:cxn>
                <a:cxn ang="0">
                  <a:pos x="307" y="805"/>
                </a:cxn>
                <a:cxn ang="0">
                  <a:pos x="271" y="815"/>
                </a:cxn>
                <a:cxn ang="0">
                  <a:pos x="235" y="805"/>
                </a:cxn>
                <a:cxn ang="0">
                  <a:pos x="211" y="777"/>
                </a:cxn>
                <a:cxn ang="0">
                  <a:pos x="17" y="366"/>
                </a:cxn>
                <a:cxn ang="0">
                  <a:pos x="0" y="272"/>
                </a:cxn>
                <a:cxn ang="0">
                  <a:pos x="79" y="80"/>
                </a:cxn>
                <a:cxn ang="0">
                  <a:pos x="271" y="0"/>
                </a:cxn>
                <a:cxn ang="0">
                  <a:pos x="463" y="80"/>
                </a:cxn>
                <a:cxn ang="0">
                  <a:pos x="543" y="272"/>
                </a:cxn>
              </a:cxnLst>
              <a:rect l="0" t="0" r="r" b="b"/>
              <a:pathLst>
                <a:path w="543" h="815">
                  <a:moveTo>
                    <a:pt x="367" y="368"/>
                  </a:moveTo>
                  <a:cubicBezTo>
                    <a:pt x="394" y="341"/>
                    <a:pt x="407" y="309"/>
                    <a:pt x="407" y="272"/>
                  </a:cubicBezTo>
                  <a:cubicBezTo>
                    <a:pt x="407" y="234"/>
                    <a:pt x="394" y="202"/>
                    <a:pt x="367" y="176"/>
                  </a:cubicBezTo>
                  <a:cubicBezTo>
                    <a:pt x="341" y="149"/>
                    <a:pt x="309" y="136"/>
                    <a:pt x="271" y="136"/>
                  </a:cubicBezTo>
                  <a:cubicBezTo>
                    <a:pt x="234" y="136"/>
                    <a:pt x="202" y="149"/>
                    <a:pt x="175" y="176"/>
                  </a:cubicBezTo>
                  <a:cubicBezTo>
                    <a:pt x="149" y="202"/>
                    <a:pt x="135" y="234"/>
                    <a:pt x="135" y="272"/>
                  </a:cubicBezTo>
                  <a:cubicBezTo>
                    <a:pt x="135" y="309"/>
                    <a:pt x="149" y="341"/>
                    <a:pt x="175" y="368"/>
                  </a:cubicBezTo>
                  <a:cubicBezTo>
                    <a:pt x="202" y="394"/>
                    <a:pt x="234" y="407"/>
                    <a:pt x="271" y="407"/>
                  </a:cubicBezTo>
                  <a:cubicBezTo>
                    <a:pt x="309" y="407"/>
                    <a:pt x="341" y="394"/>
                    <a:pt x="367" y="368"/>
                  </a:cubicBezTo>
                  <a:close/>
                  <a:moveTo>
                    <a:pt x="543" y="272"/>
                  </a:moveTo>
                  <a:cubicBezTo>
                    <a:pt x="543" y="310"/>
                    <a:pt x="537" y="342"/>
                    <a:pt x="525" y="366"/>
                  </a:cubicBezTo>
                  <a:lnTo>
                    <a:pt x="332" y="777"/>
                  </a:lnTo>
                  <a:cubicBezTo>
                    <a:pt x="327" y="789"/>
                    <a:pt x="318" y="798"/>
                    <a:pt x="307" y="805"/>
                  </a:cubicBezTo>
                  <a:cubicBezTo>
                    <a:pt x="296" y="811"/>
                    <a:pt x="284" y="815"/>
                    <a:pt x="271" y="815"/>
                  </a:cubicBezTo>
                  <a:cubicBezTo>
                    <a:pt x="258" y="815"/>
                    <a:pt x="247" y="811"/>
                    <a:pt x="235" y="805"/>
                  </a:cubicBezTo>
                  <a:cubicBezTo>
                    <a:pt x="224" y="798"/>
                    <a:pt x="216" y="789"/>
                    <a:pt x="211" y="777"/>
                  </a:cubicBezTo>
                  <a:lnTo>
                    <a:pt x="17" y="366"/>
                  </a:lnTo>
                  <a:cubicBezTo>
                    <a:pt x="6" y="342"/>
                    <a:pt x="0" y="310"/>
                    <a:pt x="0" y="272"/>
                  </a:cubicBezTo>
                  <a:cubicBezTo>
                    <a:pt x="0" y="197"/>
                    <a:pt x="26" y="133"/>
                    <a:pt x="79" y="80"/>
                  </a:cubicBezTo>
                  <a:cubicBezTo>
                    <a:pt x="132" y="27"/>
                    <a:pt x="196" y="0"/>
                    <a:pt x="271" y="0"/>
                  </a:cubicBezTo>
                  <a:cubicBezTo>
                    <a:pt x="346" y="0"/>
                    <a:pt x="410" y="27"/>
                    <a:pt x="463" y="80"/>
                  </a:cubicBezTo>
                  <a:cubicBezTo>
                    <a:pt x="516" y="133"/>
                    <a:pt x="543" y="197"/>
                    <a:pt x="543" y="2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2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196955"/>
            <a:ext cx="879999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23728" y="105273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МЕСТОРАСПОЛОЖЕНИЕ</a:t>
            </a:r>
            <a:endParaRPr lang="ru-RU" sz="24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1434"/>
            <a:ext cx="2956714" cy="58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07504" y="264455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Жилой фонд ООО «ЦЖН»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3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1870" y="116632"/>
            <a:ext cx="2020610" cy="4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23728" y="69269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ВНЕШНИЙ ВИД ДОМОВ</a:t>
            </a:r>
            <a:endParaRPr lang="ru-RU" sz="14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462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Жилой фонд ООО «ЦЖН»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pugaeva\Desktop\Фото ЦЖН\Соц.сети\IMG_9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ugaeva\Desktop\Фото ЦЖН\Соц.сети\IMG_9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ugaeva\Desktop\Фото ЦЖН\Соц.сети\IMG_94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9000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ugaeva\Desktop\Фото ЦЖН\Соц.сети\IMG_95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29000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44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2160240" cy="42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59631" y="908720"/>
            <a:ext cx="6336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ВНЕШНИЙ ВИД ДВОРОВ И ПАРКОВОК</a:t>
            </a:r>
            <a:endParaRPr lang="ru-RU" sz="14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264455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Жилой фонд ООО «ЦЖН»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pugaeva\Desktop\Фото ЦЖН\Соц.сети\IMG_9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5"/>
            <a:ext cx="3816424" cy="25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ugaeva\Desktop\Фото ЦЖН\Соц.сети\IMG_9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4"/>
            <a:ext cx="3816424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ugaeva\Desktop\Фото ЦЖН\Соц.сети\IMG_95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029000"/>
            <a:ext cx="3816423" cy="25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ugaeva\Desktop\Фото ЦЖН\Соц.сети\IMG_94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28999"/>
            <a:ext cx="3816424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6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82407"/>
              </p:ext>
            </p:extLst>
          </p:nvPr>
        </p:nvGraphicFramePr>
        <p:xfrm>
          <a:off x="338510" y="1844825"/>
          <a:ext cx="8280920" cy="488576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673650"/>
                <a:gridCol w="2607270"/>
              </a:tblGrid>
              <a:tr h="404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Общая площадь </a:t>
                      </a:r>
                      <a:r>
                        <a:rPr lang="ru-RU" sz="24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жилого </a:t>
                      </a:r>
                      <a:r>
                        <a:rPr lang="ru-RU" sz="24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дома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5408 м</a:t>
                      </a:r>
                      <a:r>
                        <a:rPr lang="ru-RU" sz="2800" baseline="300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674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Общая жилая площадь дома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3169,2 </a:t>
                      </a:r>
                      <a:r>
                        <a:rPr lang="ru-RU" sz="2800" b="1" dirty="0" smtClean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</a:t>
                      </a:r>
                      <a:r>
                        <a:rPr lang="ru-RU" sz="2800" b="1" baseline="30000" dirty="0" smtClean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baseline="30000" dirty="0">
                        <a:solidFill>
                          <a:schemeClr val="tx2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/>
                </a:tc>
              </a:tr>
              <a:tr h="664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Общее количество квартир:</a:t>
                      </a:r>
                      <a:endParaRPr lang="ru-RU" sz="2400" b="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65</a:t>
                      </a:r>
                      <a:r>
                        <a:rPr lang="ru-RU" sz="28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/>
                      </a:r>
                      <a:br>
                        <a:rPr lang="ru-RU" sz="28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</a:br>
                      <a:r>
                        <a:rPr lang="ru-RU" sz="18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3169,2 м</a:t>
                      </a:r>
                      <a:r>
                        <a:rPr lang="ru-RU" sz="1800" baseline="300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/>
                </a:tc>
              </a:tr>
              <a:tr h="664539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1-комнатные</a:t>
                      </a:r>
                      <a:endParaRPr lang="ru-RU" sz="2400" b="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39</a:t>
                      </a:r>
                      <a:r>
                        <a:rPr lang="ru-RU" sz="28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/>
                      </a:r>
                      <a:br>
                        <a:rPr lang="ru-RU" sz="28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</a:br>
                      <a:r>
                        <a:rPr lang="ru-RU" sz="18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1578,8 м</a:t>
                      </a:r>
                      <a:r>
                        <a:rPr lang="ru-RU" sz="1800" baseline="300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/>
                </a:tc>
              </a:tr>
              <a:tr h="664539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2-комнатные</a:t>
                      </a:r>
                      <a:endParaRPr lang="ru-RU" sz="2400" b="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22</a:t>
                      </a:r>
                      <a:r>
                        <a:rPr lang="ru-RU" sz="28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/>
                      </a:r>
                      <a:br>
                        <a:rPr lang="ru-RU" sz="28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</a:br>
                      <a:r>
                        <a:rPr lang="ru-RU" sz="18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1270,5 м</a:t>
                      </a:r>
                      <a:r>
                        <a:rPr lang="ru-RU" sz="1800" baseline="300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/>
                </a:tc>
              </a:tr>
              <a:tr h="664539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3-комнатные</a:t>
                      </a:r>
                      <a:endParaRPr lang="ru-RU" sz="2400" b="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</a:t>
                      </a:r>
                      <a:r>
                        <a:rPr lang="ru-RU" sz="28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/>
                      </a:r>
                      <a:br>
                        <a:rPr lang="ru-RU" sz="28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</a:br>
                      <a:r>
                        <a:rPr lang="ru-RU" sz="18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319,9 м</a:t>
                      </a:r>
                      <a:r>
                        <a:rPr lang="ru-RU" sz="1800" baseline="300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/>
                </a:tc>
              </a:tr>
              <a:tr h="943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0" dirty="0" smtClean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Помещение пристроенной газовой котельной</a:t>
                      </a:r>
                      <a:endParaRPr lang="ru-RU" sz="1800" b="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29,8 м</a:t>
                      </a:r>
                      <a:r>
                        <a:rPr lang="ru-RU" sz="1800" baseline="3000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  <a:endParaRPr lang="ru-RU" sz="1800" baseline="3000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1434"/>
            <a:ext cx="2956714" cy="58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691680" y="105273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ХАРАКТЕРИСТИКИ ОДНОГО ДОМА</a:t>
            </a:r>
            <a:endParaRPr lang="ru-RU" sz="24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264455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Жилой фонд ООО «ЦЖН»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5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6632"/>
            <a:ext cx="2304256" cy="4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59631" y="836712"/>
            <a:ext cx="6336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ВНЕШНИЙ ВИД КВАРТИР</a:t>
            </a:r>
            <a:endParaRPr lang="ru-RU" sz="14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11663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Жилой фонд ООО «ЦЖН»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pugaeva\Desktop\Фото ЦЖН\Соц.сети\IMG_9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6" y="1166230"/>
            <a:ext cx="3934216" cy="262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ugaeva\Desktop\Фото ЦЖН\Соц.сети\IMG_9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71070"/>
            <a:ext cx="3926955" cy="26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ugaeva\Desktop\Фото ЦЖН\Соц.сети\IMG_94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6" y="3835420"/>
            <a:ext cx="3926955" cy="26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ugaeva\Desktop\Фото ЦЖН\Соц.сети\IMG_94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835420"/>
            <a:ext cx="3926955" cy="26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9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Жилой фонд ООО «ЦЖН»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6632"/>
            <a:ext cx="2304256" cy="4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59631" y="836712"/>
            <a:ext cx="6336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ВНЕШНИЙ ВИД КВАРТИР</a:t>
            </a:r>
            <a:endParaRPr lang="ru-RU" sz="14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122" name="Picture 2" descr="C:\Users\pugaeva\Desktop\Фото ЦЖН\Соц.сети\IMG_94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6" y="1344387"/>
            <a:ext cx="3960439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ugaeva\Desktop\Фото ЦЖН\Соц.сети\IMG_94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81" y="1340768"/>
            <a:ext cx="3965869" cy="264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ugaeva\Desktop\Фото ЦЖН\Соц.сети\IMG_94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3960440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4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0754" y="1738132"/>
            <a:ext cx="36520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В каждой квартире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Прихожая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Кухня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Рабочая зона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С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пальное место </a:t>
            </a:r>
            <a:endParaRPr lang="ru-RU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Необходимая мебель</a:t>
            </a:r>
            <a:b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 </a:t>
            </a:r>
            <a:r>
              <a:rPr lang="ru-RU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бытовая техника для жизни, работы и 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отдыха</a:t>
            </a:r>
            <a:endParaRPr lang="ru-RU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1434"/>
            <a:ext cx="2956714" cy="58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59631" y="1052736"/>
            <a:ext cx="633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УСЛОВИЯ АРЕНДЫ</a:t>
            </a:r>
            <a:endParaRPr lang="ru-RU" sz="24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719292"/>
            <a:ext cx="460851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Стоимость </a:t>
            </a:r>
            <a:r>
              <a:rPr lang="ru-RU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найма </a:t>
            </a:r>
            <a:r>
              <a:rPr lang="ru-RU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жилья</a:t>
            </a:r>
            <a:endParaRPr lang="ru-RU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-комнатная </a:t>
            </a:r>
            <a:r>
              <a:rPr lang="ru-RU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– </a:t>
            </a:r>
            <a:r>
              <a:rPr lang="ru-RU" sz="24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14 </a:t>
            </a:r>
            <a:r>
              <a:rPr lang="ru-RU" sz="2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000,00</a:t>
            </a:r>
            <a:r>
              <a:rPr lang="ru-RU" sz="24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руб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./мес.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-комнатная – </a:t>
            </a:r>
            <a:r>
              <a:rPr lang="ru-RU" sz="2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16 500,00 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руб./мес.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-комнатная – </a:t>
            </a:r>
            <a:r>
              <a:rPr lang="ru-RU" sz="2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17 600,00 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руб./мес.</a:t>
            </a:r>
            <a:endParaRPr lang="ru-RU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Договор найма заключается на срок от 1 года с возможностью продления</a:t>
            </a:r>
          </a:p>
          <a:p>
            <a:r>
              <a:rPr lang="ru-RU" sz="1600" dirty="0">
                <a:latin typeface="Segoe UI" panose="020B0502040204020203" pitchFamily="34" charset="0"/>
                <a:cs typeface="Segoe UI" pitchFamily="34" charset="0"/>
              </a:rPr>
              <a:t>Н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аучным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работникам, специалистам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государственных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академий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наук компенсация </a:t>
            </a:r>
            <a:r>
              <a:rPr lang="ru-RU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50 процентов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от фактически оплаченных гражданином платежей </a:t>
            </a:r>
            <a:endParaRPr lang="ru-RU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со </a:t>
            </a:r>
            <a:r>
              <a:rPr lang="ru-RU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стороны </a:t>
            </a:r>
            <a:r>
              <a:rPr lang="ru-R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бюджета Новосибирской области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>
          <a:xfrm>
            <a:off x="5220072" y="2277540"/>
            <a:ext cx="252000" cy="252000"/>
            <a:chOff x="188656" y="2627784"/>
            <a:chExt cx="540000" cy="540000"/>
          </a:xfrm>
        </p:grpSpPr>
        <p:sp>
          <p:nvSpPr>
            <p:cNvPr id="10" name="Овал 9"/>
            <p:cNvSpPr/>
            <p:nvPr/>
          </p:nvSpPr>
          <p:spPr>
            <a:xfrm>
              <a:off x="188656" y="2627784"/>
              <a:ext cx="540000" cy="540000"/>
            </a:xfrm>
            <a:prstGeom prst="ellipse">
              <a:avLst/>
            </a:prstGeom>
            <a:solidFill>
              <a:srgbClr val="B8C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95644" y="2734773"/>
              <a:ext cx="326024" cy="326022"/>
            </a:xfrm>
            <a:custGeom>
              <a:avLst/>
              <a:gdLst/>
              <a:ahLst/>
              <a:cxnLst>
                <a:cxn ang="0">
                  <a:pos x="126" y="16"/>
                </a:cxn>
                <a:cxn ang="0">
                  <a:pos x="110" y="0"/>
                </a:cxn>
                <a:cxn ang="0">
                  <a:pos x="94" y="16"/>
                </a:cxn>
                <a:cxn ang="0">
                  <a:pos x="94" y="94"/>
                </a:cxn>
                <a:cxn ang="0">
                  <a:pos x="16" y="94"/>
                </a:cxn>
                <a:cxn ang="0">
                  <a:pos x="0" y="110"/>
                </a:cxn>
                <a:cxn ang="0">
                  <a:pos x="16" y="126"/>
                </a:cxn>
                <a:cxn ang="0">
                  <a:pos x="94" y="126"/>
                </a:cxn>
                <a:cxn ang="0">
                  <a:pos x="94" y="204"/>
                </a:cxn>
                <a:cxn ang="0">
                  <a:pos x="110" y="220"/>
                </a:cxn>
                <a:cxn ang="0">
                  <a:pos x="126" y="204"/>
                </a:cxn>
                <a:cxn ang="0">
                  <a:pos x="126" y="126"/>
                </a:cxn>
                <a:cxn ang="0">
                  <a:pos x="204" y="126"/>
                </a:cxn>
                <a:cxn ang="0">
                  <a:pos x="220" y="110"/>
                </a:cxn>
                <a:cxn ang="0">
                  <a:pos x="204" y="94"/>
                </a:cxn>
                <a:cxn ang="0">
                  <a:pos x="126" y="94"/>
                </a:cxn>
                <a:cxn ang="0">
                  <a:pos x="126" y="16"/>
                </a:cxn>
              </a:cxnLst>
              <a:rect l="0" t="0" r="r" b="b"/>
              <a:pathLst>
                <a:path w="220" h="220">
                  <a:moveTo>
                    <a:pt x="126" y="16"/>
                  </a:moveTo>
                  <a:cubicBezTo>
                    <a:pt x="126" y="7"/>
                    <a:pt x="119" y="0"/>
                    <a:pt x="110" y="0"/>
                  </a:cubicBezTo>
                  <a:cubicBezTo>
                    <a:pt x="101" y="0"/>
                    <a:pt x="94" y="7"/>
                    <a:pt x="94" y="16"/>
                  </a:cubicBezTo>
                  <a:lnTo>
                    <a:pt x="94" y="94"/>
                  </a:lnTo>
                  <a:lnTo>
                    <a:pt x="16" y="94"/>
                  </a:lnTo>
                  <a:cubicBezTo>
                    <a:pt x="7" y="94"/>
                    <a:pt x="0" y="101"/>
                    <a:pt x="0" y="110"/>
                  </a:cubicBezTo>
                  <a:cubicBezTo>
                    <a:pt x="0" y="119"/>
                    <a:pt x="7" y="126"/>
                    <a:pt x="16" y="126"/>
                  </a:cubicBezTo>
                  <a:lnTo>
                    <a:pt x="94" y="126"/>
                  </a:lnTo>
                  <a:lnTo>
                    <a:pt x="94" y="204"/>
                  </a:lnTo>
                  <a:cubicBezTo>
                    <a:pt x="94" y="213"/>
                    <a:pt x="101" y="220"/>
                    <a:pt x="110" y="220"/>
                  </a:cubicBezTo>
                  <a:cubicBezTo>
                    <a:pt x="119" y="220"/>
                    <a:pt x="126" y="213"/>
                    <a:pt x="126" y="204"/>
                  </a:cubicBezTo>
                  <a:lnTo>
                    <a:pt x="126" y="126"/>
                  </a:lnTo>
                  <a:lnTo>
                    <a:pt x="204" y="126"/>
                  </a:lnTo>
                  <a:cubicBezTo>
                    <a:pt x="213" y="126"/>
                    <a:pt x="220" y="119"/>
                    <a:pt x="220" y="110"/>
                  </a:cubicBezTo>
                  <a:cubicBezTo>
                    <a:pt x="220" y="101"/>
                    <a:pt x="213" y="94"/>
                    <a:pt x="204" y="94"/>
                  </a:cubicBezTo>
                  <a:lnTo>
                    <a:pt x="126" y="94"/>
                  </a:lnTo>
                  <a:lnTo>
                    <a:pt x="126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>
          <a:xfrm>
            <a:off x="5225015" y="2725520"/>
            <a:ext cx="252000" cy="252000"/>
            <a:chOff x="188656" y="2627784"/>
            <a:chExt cx="540000" cy="540000"/>
          </a:xfrm>
        </p:grpSpPr>
        <p:sp>
          <p:nvSpPr>
            <p:cNvPr id="13" name="Овал 12"/>
            <p:cNvSpPr/>
            <p:nvPr/>
          </p:nvSpPr>
          <p:spPr>
            <a:xfrm>
              <a:off x="188656" y="2627784"/>
              <a:ext cx="540000" cy="540000"/>
            </a:xfrm>
            <a:prstGeom prst="ellipse">
              <a:avLst/>
            </a:prstGeom>
            <a:solidFill>
              <a:srgbClr val="B8C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95644" y="2734773"/>
              <a:ext cx="326024" cy="326022"/>
            </a:xfrm>
            <a:custGeom>
              <a:avLst/>
              <a:gdLst/>
              <a:ahLst/>
              <a:cxnLst>
                <a:cxn ang="0">
                  <a:pos x="126" y="16"/>
                </a:cxn>
                <a:cxn ang="0">
                  <a:pos x="110" y="0"/>
                </a:cxn>
                <a:cxn ang="0">
                  <a:pos x="94" y="16"/>
                </a:cxn>
                <a:cxn ang="0">
                  <a:pos x="94" y="94"/>
                </a:cxn>
                <a:cxn ang="0">
                  <a:pos x="16" y="94"/>
                </a:cxn>
                <a:cxn ang="0">
                  <a:pos x="0" y="110"/>
                </a:cxn>
                <a:cxn ang="0">
                  <a:pos x="16" y="126"/>
                </a:cxn>
                <a:cxn ang="0">
                  <a:pos x="94" y="126"/>
                </a:cxn>
                <a:cxn ang="0">
                  <a:pos x="94" y="204"/>
                </a:cxn>
                <a:cxn ang="0">
                  <a:pos x="110" y="220"/>
                </a:cxn>
                <a:cxn ang="0">
                  <a:pos x="126" y="204"/>
                </a:cxn>
                <a:cxn ang="0">
                  <a:pos x="126" y="126"/>
                </a:cxn>
                <a:cxn ang="0">
                  <a:pos x="204" y="126"/>
                </a:cxn>
                <a:cxn ang="0">
                  <a:pos x="220" y="110"/>
                </a:cxn>
                <a:cxn ang="0">
                  <a:pos x="204" y="94"/>
                </a:cxn>
                <a:cxn ang="0">
                  <a:pos x="126" y="94"/>
                </a:cxn>
                <a:cxn ang="0">
                  <a:pos x="126" y="16"/>
                </a:cxn>
              </a:cxnLst>
              <a:rect l="0" t="0" r="r" b="b"/>
              <a:pathLst>
                <a:path w="220" h="220">
                  <a:moveTo>
                    <a:pt x="126" y="16"/>
                  </a:moveTo>
                  <a:cubicBezTo>
                    <a:pt x="126" y="7"/>
                    <a:pt x="119" y="0"/>
                    <a:pt x="110" y="0"/>
                  </a:cubicBezTo>
                  <a:cubicBezTo>
                    <a:pt x="101" y="0"/>
                    <a:pt x="94" y="7"/>
                    <a:pt x="94" y="16"/>
                  </a:cubicBezTo>
                  <a:lnTo>
                    <a:pt x="94" y="94"/>
                  </a:lnTo>
                  <a:lnTo>
                    <a:pt x="16" y="94"/>
                  </a:lnTo>
                  <a:cubicBezTo>
                    <a:pt x="7" y="94"/>
                    <a:pt x="0" y="101"/>
                    <a:pt x="0" y="110"/>
                  </a:cubicBezTo>
                  <a:cubicBezTo>
                    <a:pt x="0" y="119"/>
                    <a:pt x="7" y="126"/>
                    <a:pt x="16" y="126"/>
                  </a:cubicBezTo>
                  <a:lnTo>
                    <a:pt x="94" y="126"/>
                  </a:lnTo>
                  <a:lnTo>
                    <a:pt x="94" y="204"/>
                  </a:lnTo>
                  <a:cubicBezTo>
                    <a:pt x="94" y="213"/>
                    <a:pt x="101" y="220"/>
                    <a:pt x="110" y="220"/>
                  </a:cubicBezTo>
                  <a:cubicBezTo>
                    <a:pt x="119" y="220"/>
                    <a:pt x="126" y="213"/>
                    <a:pt x="126" y="204"/>
                  </a:cubicBezTo>
                  <a:lnTo>
                    <a:pt x="126" y="126"/>
                  </a:lnTo>
                  <a:lnTo>
                    <a:pt x="204" y="126"/>
                  </a:lnTo>
                  <a:cubicBezTo>
                    <a:pt x="213" y="126"/>
                    <a:pt x="220" y="119"/>
                    <a:pt x="220" y="110"/>
                  </a:cubicBezTo>
                  <a:cubicBezTo>
                    <a:pt x="220" y="101"/>
                    <a:pt x="213" y="94"/>
                    <a:pt x="204" y="94"/>
                  </a:cubicBezTo>
                  <a:lnTo>
                    <a:pt x="126" y="94"/>
                  </a:lnTo>
                  <a:lnTo>
                    <a:pt x="126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Группа 14"/>
          <p:cNvGrpSpPr>
            <a:grpSpLocks/>
          </p:cNvGrpSpPr>
          <p:nvPr/>
        </p:nvGrpSpPr>
        <p:grpSpPr>
          <a:xfrm>
            <a:off x="5222249" y="3089624"/>
            <a:ext cx="252000" cy="252000"/>
            <a:chOff x="188656" y="2627784"/>
            <a:chExt cx="540000" cy="540000"/>
          </a:xfrm>
        </p:grpSpPr>
        <p:sp>
          <p:nvSpPr>
            <p:cNvPr id="16" name="Овал 15"/>
            <p:cNvSpPr/>
            <p:nvPr/>
          </p:nvSpPr>
          <p:spPr>
            <a:xfrm>
              <a:off x="188656" y="2627784"/>
              <a:ext cx="540000" cy="540000"/>
            </a:xfrm>
            <a:prstGeom prst="ellipse">
              <a:avLst/>
            </a:prstGeom>
            <a:solidFill>
              <a:srgbClr val="B8C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95644" y="2734773"/>
              <a:ext cx="326024" cy="326022"/>
            </a:xfrm>
            <a:custGeom>
              <a:avLst/>
              <a:gdLst/>
              <a:ahLst/>
              <a:cxnLst>
                <a:cxn ang="0">
                  <a:pos x="126" y="16"/>
                </a:cxn>
                <a:cxn ang="0">
                  <a:pos x="110" y="0"/>
                </a:cxn>
                <a:cxn ang="0">
                  <a:pos x="94" y="16"/>
                </a:cxn>
                <a:cxn ang="0">
                  <a:pos x="94" y="94"/>
                </a:cxn>
                <a:cxn ang="0">
                  <a:pos x="16" y="94"/>
                </a:cxn>
                <a:cxn ang="0">
                  <a:pos x="0" y="110"/>
                </a:cxn>
                <a:cxn ang="0">
                  <a:pos x="16" y="126"/>
                </a:cxn>
                <a:cxn ang="0">
                  <a:pos x="94" y="126"/>
                </a:cxn>
                <a:cxn ang="0">
                  <a:pos x="94" y="204"/>
                </a:cxn>
                <a:cxn ang="0">
                  <a:pos x="110" y="220"/>
                </a:cxn>
                <a:cxn ang="0">
                  <a:pos x="126" y="204"/>
                </a:cxn>
                <a:cxn ang="0">
                  <a:pos x="126" y="126"/>
                </a:cxn>
                <a:cxn ang="0">
                  <a:pos x="204" y="126"/>
                </a:cxn>
                <a:cxn ang="0">
                  <a:pos x="220" y="110"/>
                </a:cxn>
                <a:cxn ang="0">
                  <a:pos x="204" y="94"/>
                </a:cxn>
                <a:cxn ang="0">
                  <a:pos x="126" y="94"/>
                </a:cxn>
                <a:cxn ang="0">
                  <a:pos x="126" y="16"/>
                </a:cxn>
              </a:cxnLst>
              <a:rect l="0" t="0" r="r" b="b"/>
              <a:pathLst>
                <a:path w="220" h="220">
                  <a:moveTo>
                    <a:pt x="126" y="16"/>
                  </a:moveTo>
                  <a:cubicBezTo>
                    <a:pt x="126" y="7"/>
                    <a:pt x="119" y="0"/>
                    <a:pt x="110" y="0"/>
                  </a:cubicBezTo>
                  <a:cubicBezTo>
                    <a:pt x="101" y="0"/>
                    <a:pt x="94" y="7"/>
                    <a:pt x="94" y="16"/>
                  </a:cubicBezTo>
                  <a:lnTo>
                    <a:pt x="94" y="94"/>
                  </a:lnTo>
                  <a:lnTo>
                    <a:pt x="16" y="94"/>
                  </a:lnTo>
                  <a:cubicBezTo>
                    <a:pt x="7" y="94"/>
                    <a:pt x="0" y="101"/>
                    <a:pt x="0" y="110"/>
                  </a:cubicBezTo>
                  <a:cubicBezTo>
                    <a:pt x="0" y="119"/>
                    <a:pt x="7" y="126"/>
                    <a:pt x="16" y="126"/>
                  </a:cubicBezTo>
                  <a:lnTo>
                    <a:pt x="94" y="126"/>
                  </a:lnTo>
                  <a:lnTo>
                    <a:pt x="94" y="204"/>
                  </a:lnTo>
                  <a:cubicBezTo>
                    <a:pt x="94" y="213"/>
                    <a:pt x="101" y="220"/>
                    <a:pt x="110" y="220"/>
                  </a:cubicBezTo>
                  <a:cubicBezTo>
                    <a:pt x="119" y="220"/>
                    <a:pt x="126" y="213"/>
                    <a:pt x="126" y="204"/>
                  </a:cubicBezTo>
                  <a:lnTo>
                    <a:pt x="126" y="126"/>
                  </a:lnTo>
                  <a:lnTo>
                    <a:pt x="204" y="126"/>
                  </a:lnTo>
                  <a:cubicBezTo>
                    <a:pt x="213" y="126"/>
                    <a:pt x="220" y="119"/>
                    <a:pt x="220" y="110"/>
                  </a:cubicBezTo>
                  <a:cubicBezTo>
                    <a:pt x="220" y="101"/>
                    <a:pt x="213" y="94"/>
                    <a:pt x="204" y="94"/>
                  </a:cubicBezTo>
                  <a:lnTo>
                    <a:pt x="126" y="94"/>
                  </a:lnTo>
                  <a:lnTo>
                    <a:pt x="126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>
          <a:xfrm>
            <a:off x="5225015" y="4217050"/>
            <a:ext cx="252000" cy="252000"/>
            <a:chOff x="188656" y="2627784"/>
            <a:chExt cx="540000" cy="540000"/>
          </a:xfrm>
        </p:grpSpPr>
        <p:sp>
          <p:nvSpPr>
            <p:cNvPr id="19" name="Овал 18"/>
            <p:cNvSpPr/>
            <p:nvPr/>
          </p:nvSpPr>
          <p:spPr>
            <a:xfrm>
              <a:off x="188656" y="2627784"/>
              <a:ext cx="540000" cy="540000"/>
            </a:xfrm>
            <a:prstGeom prst="ellipse">
              <a:avLst/>
            </a:prstGeom>
            <a:solidFill>
              <a:srgbClr val="B8C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295644" y="2734773"/>
              <a:ext cx="326024" cy="326022"/>
            </a:xfrm>
            <a:custGeom>
              <a:avLst/>
              <a:gdLst/>
              <a:ahLst/>
              <a:cxnLst>
                <a:cxn ang="0">
                  <a:pos x="126" y="16"/>
                </a:cxn>
                <a:cxn ang="0">
                  <a:pos x="110" y="0"/>
                </a:cxn>
                <a:cxn ang="0">
                  <a:pos x="94" y="16"/>
                </a:cxn>
                <a:cxn ang="0">
                  <a:pos x="94" y="94"/>
                </a:cxn>
                <a:cxn ang="0">
                  <a:pos x="16" y="94"/>
                </a:cxn>
                <a:cxn ang="0">
                  <a:pos x="0" y="110"/>
                </a:cxn>
                <a:cxn ang="0">
                  <a:pos x="16" y="126"/>
                </a:cxn>
                <a:cxn ang="0">
                  <a:pos x="94" y="126"/>
                </a:cxn>
                <a:cxn ang="0">
                  <a:pos x="94" y="204"/>
                </a:cxn>
                <a:cxn ang="0">
                  <a:pos x="110" y="220"/>
                </a:cxn>
                <a:cxn ang="0">
                  <a:pos x="126" y="204"/>
                </a:cxn>
                <a:cxn ang="0">
                  <a:pos x="126" y="126"/>
                </a:cxn>
                <a:cxn ang="0">
                  <a:pos x="204" y="126"/>
                </a:cxn>
                <a:cxn ang="0">
                  <a:pos x="220" y="110"/>
                </a:cxn>
                <a:cxn ang="0">
                  <a:pos x="204" y="94"/>
                </a:cxn>
                <a:cxn ang="0">
                  <a:pos x="126" y="94"/>
                </a:cxn>
                <a:cxn ang="0">
                  <a:pos x="126" y="16"/>
                </a:cxn>
              </a:cxnLst>
              <a:rect l="0" t="0" r="r" b="b"/>
              <a:pathLst>
                <a:path w="220" h="220">
                  <a:moveTo>
                    <a:pt x="126" y="16"/>
                  </a:moveTo>
                  <a:cubicBezTo>
                    <a:pt x="126" y="7"/>
                    <a:pt x="119" y="0"/>
                    <a:pt x="110" y="0"/>
                  </a:cubicBezTo>
                  <a:cubicBezTo>
                    <a:pt x="101" y="0"/>
                    <a:pt x="94" y="7"/>
                    <a:pt x="94" y="16"/>
                  </a:cubicBezTo>
                  <a:lnTo>
                    <a:pt x="94" y="94"/>
                  </a:lnTo>
                  <a:lnTo>
                    <a:pt x="16" y="94"/>
                  </a:lnTo>
                  <a:cubicBezTo>
                    <a:pt x="7" y="94"/>
                    <a:pt x="0" y="101"/>
                    <a:pt x="0" y="110"/>
                  </a:cubicBezTo>
                  <a:cubicBezTo>
                    <a:pt x="0" y="119"/>
                    <a:pt x="7" y="126"/>
                    <a:pt x="16" y="126"/>
                  </a:cubicBezTo>
                  <a:lnTo>
                    <a:pt x="94" y="126"/>
                  </a:lnTo>
                  <a:lnTo>
                    <a:pt x="94" y="204"/>
                  </a:lnTo>
                  <a:cubicBezTo>
                    <a:pt x="94" y="213"/>
                    <a:pt x="101" y="220"/>
                    <a:pt x="110" y="220"/>
                  </a:cubicBezTo>
                  <a:cubicBezTo>
                    <a:pt x="119" y="220"/>
                    <a:pt x="126" y="213"/>
                    <a:pt x="126" y="204"/>
                  </a:cubicBezTo>
                  <a:lnTo>
                    <a:pt x="126" y="126"/>
                  </a:lnTo>
                  <a:lnTo>
                    <a:pt x="204" y="126"/>
                  </a:lnTo>
                  <a:cubicBezTo>
                    <a:pt x="213" y="126"/>
                    <a:pt x="220" y="119"/>
                    <a:pt x="220" y="110"/>
                  </a:cubicBezTo>
                  <a:cubicBezTo>
                    <a:pt x="220" y="101"/>
                    <a:pt x="213" y="94"/>
                    <a:pt x="204" y="94"/>
                  </a:cubicBezTo>
                  <a:lnTo>
                    <a:pt x="126" y="94"/>
                  </a:lnTo>
                  <a:lnTo>
                    <a:pt x="126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>
          <a:xfrm>
            <a:off x="5225015" y="3601808"/>
            <a:ext cx="252000" cy="252000"/>
            <a:chOff x="188656" y="2627784"/>
            <a:chExt cx="540000" cy="540000"/>
          </a:xfrm>
        </p:grpSpPr>
        <p:sp>
          <p:nvSpPr>
            <p:cNvPr id="22" name="Овал 21"/>
            <p:cNvSpPr/>
            <p:nvPr/>
          </p:nvSpPr>
          <p:spPr>
            <a:xfrm>
              <a:off x="188656" y="2627784"/>
              <a:ext cx="540000" cy="540000"/>
            </a:xfrm>
            <a:prstGeom prst="ellipse">
              <a:avLst/>
            </a:prstGeom>
            <a:solidFill>
              <a:srgbClr val="B8C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295644" y="2734773"/>
              <a:ext cx="326024" cy="326022"/>
            </a:xfrm>
            <a:custGeom>
              <a:avLst/>
              <a:gdLst/>
              <a:ahLst/>
              <a:cxnLst>
                <a:cxn ang="0">
                  <a:pos x="126" y="16"/>
                </a:cxn>
                <a:cxn ang="0">
                  <a:pos x="110" y="0"/>
                </a:cxn>
                <a:cxn ang="0">
                  <a:pos x="94" y="16"/>
                </a:cxn>
                <a:cxn ang="0">
                  <a:pos x="94" y="94"/>
                </a:cxn>
                <a:cxn ang="0">
                  <a:pos x="16" y="94"/>
                </a:cxn>
                <a:cxn ang="0">
                  <a:pos x="0" y="110"/>
                </a:cxn>
                <a:cxn ang="0">
                  <a:pos x="16" y="126"/>
                </a:cxn>
                <a:cxn ang="0">
                  <a:pos x="94" y="126"/>
                </a:cxn>
                <a:cxn ang="0">
                  <a:pos x="94" y="204"/>
                </a:cxn>
                <a:cxn ang="0">
                  <a:pos x="110" y="220"/>
                </a:cxn>
                <a:cxn ang="0">
                  <a:pos x="126" y="204"/>
                </a:cxn>
                <a:cxn ang="0">
                  <a:pos x="126" y="126"/>
                </a:cxn>
                <a:cxn ang="0">
                  <a:pos x="204" y="126"/>
                </a:cxn>
                <a:cxn ang="0">
                  <a:pos x="220" y="110"/>
                </a:cxn>
                <a:cxn ang="0">
                  <a:pos x="204" y="94"/>
                </a:cxn>
                <a:cxn ang="0">
                  <a:pos x="126" y="94"/>
                </a:cxn>
                <a:cxn ang="0">
                  <a:pos x="126" y="16"/>
                </a:cxn>
              </a:cxnLst>
              <a:rect l="0" t="0" r="r" b="b"/>
              <a:pathLst>
                <a:path w="220" h="220">
                  <a:moveTo>
                    <a:pt x="126" y="16"/>
                  </a:moveTo>
                  <a:cubicBezTo>
                    <a:pt x="126" y="7"/>
                    <a:pt x="119" y="0"/>
                    <a:pt x="110" y="0"/>
                  </a:cubicBezTo>
                  <a:cubicBezTo>
                    <a:pt x="101" y="0"/>
                    <a:pt x="94" y="7"/>
                    <a:pt x="94" y="16"/>
                  </a:cubicBezTo>
                  <a:lnTo>
                    <a:pt x="94" y="94"/>
                  </a:lnTo>
                  <a:lnTo>
                    <a:pt x="16" y="94"/>
                  </a:lnTo>
                  <a:cubicBezTo>
                    <a:pt x="7" y="94"/>
                    <a:pt x="0" y="101"/>
                    <a:pt x="0" y="110"/>
                  </a:cubicBezTo>
                  <a:cubicBezTo>
                    <a:pt x="0" y="119"/>
                    <a:pt x="7" y="126"/>
                    <a:pt x="16" y="126"/>
                  </a:cubicBezTo>
                  <a:lnTo>
                    <a:pt x="94" y="126"/>
                  </a:lnTo>
                  <a:lnTo>
                    <a:pt x="94" y="204"/>
                  </a:lnTo>
                  <a:cubicBezTo>
                    <a:pt x="94" y="213"/>
                    <a:pt x="101" y="220"/>
                    <a:pt x="110" y="220"/>
                  </a:cubicBezTo>
                  <a:cubicBezTo>
                    <a:pt x="119" y="220"/>
                    <a:pt x="126" y="213"/>
                    <a:pt x="126" y="204"/>
                  </a:cubicBezTo>
                  <a:lnTo>
                    <a:pt x="126" y="126"/>
                  </a:lnTo>
                  <a:lnTo>
                    <a:pt x="204" y="126"/>
                  </a:lnTo>
                  <a:cubicBezTo>
                    <a:pt x="213" y="126"/>
                    <a:pt x="220" y="119"/>
                    <a:pt x="220" y="110"/>
                  </a:cubicBezTo>
                  <a:cubicBezTo>
                    <a:pt x="220" y="101"/>
                    <a:pt x="213" y="94"/>
                    <a:pt x="204" y="94"/>
                  </a:cubicBezTo>
                  <a:lnTo>
                    <a:pt x="126" y="94"/>
                  </a:lnTo>
                  <a:lnTo>
                    <a:pt x="126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3603" y="583720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Условия предоставления субсидий даны на сайте </a:t>
            </a:r>
            <a:r>
              <a:rPr lang="ru-RU" sz="2000" u="sng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minstroy.nso.ru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07504" y="264455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Жилой фонд ООО «ЦЖН»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99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230</Words>
  <Application>Microsoft Office PowerPoint</Application>
  <PresentationFormat>Экран (4:3)</PresentationFormat>
  <Paragraphs>76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ФОНД НАЁМНОГО ЖИЛЬЯ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НАЁМНОГО ЖИЛЬЯ</dc:title>
  <dc:creator>Глотов Михаил Вячеславович</dc:creator>
  <cp:lastModifiedBy>Антон Владимирович Сорокин</cp:lastModifiedBy>
  <cp:revision>19</cp:revision>
  <dcterms:created xsi:type="dcterms:W3CDTF">2015-12-24T05:05:07Z</dcterms:created>
  <dcterms:modified xsi:type="dcterms:W3CDTF">2018-05-11T04:11:09Z</dcterms:modified>
</cp:coreProperties>
</file>